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66" r:id="rId6"/>
    <p:sldId id="258" r:id="rId7"/>
    <p:sldId id="268" r:id="rId8"/>
    <p:sldId id="263" r:id="rId9"/>
    <p:sldId id="264"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98351-9B22-4670-8211-1735AF95767F}" v="12" dt="2020-05-19T19:25:10.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41" d="100"/>
          <a:sy n="41" d="100"/>
        </p:scale>
        <p:origin x="60"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eoy1JXYPn6w"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dan.braico@lethsd.ab.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earnalberta.ca/OnlineReferenceCentre.aspx?lang=en"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toytheater.com/skip-count-race/" TargetMode="External"/><Relationship Id="rId7" Type="http://schemas.openxmlformats.org/officeDocument/2006/relationships/image" Target="../media/image7.png"/><Relationship Id="rId2" Type="http://schemas.openxmlformats.org/officeDocument/2006/relationships/hyperlink" Target="https://www.youtube.com/watch?v=7BDHKHXwafQ"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ab.mathgames.com/skill/2.17-counting-and-number-patterns-hundred-chart" TargetMode="External"/><Relationship Id="rId4" Type="http://schemas.openxmlformats.org/officeDocument/2006/relationships/hyperlink" Target="https://ab.mathgames.com/skill/2.3-skip-counting-patterns-with-tables"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10.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a:solidFill>
                  <a:schemeClr val="bg1"/>
                </a:solidFill>
              </a:rPr>
              <a:t>BRAICO’s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Friday, May 29,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1460-E367-468A-9BD0-3BDA48444EAD}"/>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Table of Contents</a:t>
            </a:r>
          </a:p>
        </p:txBody>
      </p:sp>
      <p:sp>
        <p:nvSpPr>
          <p:cNvPr id="3" name="Content Placeholder 2">
            <a:extLst>
              <a:ext uri="{FF2B5EF4-FFF2-40B4-BE49-F238E27FC236}">
                <a16:creationId xmlns:a16="http://schemas.microsoft.com/office/drawing/2014/main" id="{2BB0CC67-3FD3-4700-AA6E-962D7485D8E8}"/>
              </a:ext>
            </a:extLst>
          </p:cNvPr>
          <p:cNvSpPr>
            <a:spLocks noGrp="1"/>
          </p:cNvSpPr>
          <p:nvPr>
            <p:ph idx="1"/>
          </p:nvPr>
        </p:nvSpPr>
        <p:spPr/>
        <p:txBody>
          <a:bodyPr/>
          <a:lstStyle/>
          <a:p>
            <a:r>
              <a:rPr lang="en-CA" sz="3200" dirty="0">
                <a:latin typeface="Arial" panose="020B0604020202020204" pitchFamily="34" charset="0"/>
                <a:cs typeface="Arial" panose="020B0604020202020204" pitchFamily="34" charset="0"/>
              </a:rPr>
              <a:t>Morning Message</a:t>
            </a:r>
          </a:p>
          <a:p>
            <a:r>
              <a:rPr lang="en-CA" sz="3200" dirty="0">
                <a:latin typeface="Arial" panose="020B0604020202020204" pitchFamily="34" charset="0"/>
                <a:cs typeface="Arial" panose="020B0604020202020204" pitchFamily="34" charset="0"/>
              </a:rPr>
              <a:t>Word Work</a:t>
            </a:r>
          </a:p>
          <a:p>
            <a:r>
              <a:rPr lang="en-CA" sz="3200" dirty="0">
                <a:latin typeface="Arial" panose="020B0604020202020204" pitchFamily="34" charset="0"/>
                <a:cs typeface="Arial" panose="020B0604020202020204" pitchFamily="34" charset="0"/>
              </a:rPr>
              <a:t>Reading</a:t>
            </a:r>
          </a:p>
          <a:p>
            <a:r>
              <a:rPr lang="en-CA" sz="3200" dirty="0">
                <a:latin typeface="Arial" panose="020B0604020202020204" pitchFamily="34" charset="0"/>
                <a:cs typeface="Arial" panose="020B0604020202020204" pitchFamily="34" charset="0"/>
              </a:rPr>
              <a:t>Writing</a:t>
            </a:r>
          </a:p>
          <a:p>
            <a:r>
              <a:rPr lang="en-CA" sz="3200" dirty="0">
                <a:latin typeface="Arial" panose="020B0604020202020204" pitchFamily="34" charset="0"/>
                <a:cs typeface="Arial" panose="020B0604020202020204" pitchFamily="34" charset="0"/>
              </a:rPr>
              <a:t>Math</a:t>
            </a:r>
          </a:p>
          <a:p>
            <a:r>
              <a:rPr lang="en-CA" sz="3200" dirty="0">
                <a:latin typeface="Arial" panose="020B0604020202020204" pitchFamily="34" charset="0"/>
                <a:cs typeface="Arial" panose="020B0604020202020204" pitchFamily="34" charset="0"/>
              </a:rPr>
              <a:t>Daily Physical Activity</a:t>
            </a:r>
          </a:p>
          <a:p>
            <a:endParaRPr lang="en-CA" dirty="0"/>
          </a:p>
        </p:txBody>
      </p:sp>
    </p:spTree>
    <p:extLst>
      <p:ext uri="{BB962C8B-B14F-4D97-AF65-F5344CB8AC3E}">
        <p14:creationId xmlns:p14="http://schemas.microsoft.com/office/powerpoint/2010/main" val="68145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latin typeface="Arial" panose="020B0604020202020204" pitchFamily="34" charset="0"/>
                <a:cs typeface="Arial" panose="020B0604020202020204" pitchFamily="34" charset="0"/>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idx="1"/>
          </p:nvPr>
        </p:nvSpPr>
        <p:spPr/>
        <p:txBody>
          <a:bodyPr>
            <a:normAutofit/>
          </a:bodyPr>
          <a:lstStyle/>
          <a:p>
            <a:pPr marL="0" indent="0">
              <a:buNone/>
            </a:pPr>
            <a:r>
              <a:rPr lang="en-CA" sz="2400" dirty="0">
                <a:latin typeface="Arial" panose="020B0604020202020204" pitchFamily="34" charset="0"/>
                <a:cs typeface="Arial" panose="020B0604020202020204" pitchFamily="34" charset="0"/>
              </a:rPr>
              <a:t>Hello Kiddos,</a:t>
            </a:r>
          </a:p>
          <a:p>
            <a:pPr marL="0" indent="0">
              <a:buNone/>
            </a:pPr>
            <a:r>
              <a:rPr lang="en-CA" sz="2400" dirty="0">
                <a:latin typeface="Arial" panose="020B0604020202020204" pitchFamily="34" charset="0"/>
                <a:cs typeface="Arial" panose="020B0604020202020204" pitchFamily="34" charset="0"/>
              </a:rPr>
              <a:t>Happy Friday! I am looking forward to reading all about the sharks you researched yesterday. Today, we will look for ‘ay’ words that sound like ‘a’ in our reading. We research another shark of our choice and write about it. In Math, we will be finding patterns through counting. Also, have a great weekend.</a:t>
            </a:r>
          </a:p>
          <a:p>
            <a:pPr marL="0" indent="0">
              <a:buNone/>
            </a:pPr>
            <a:r>
              <a:rPr lang="en-CA" sz="2400" dirty="0">
                <a:latin typeface="Arial" panose="020B0604020202020204" pitchFamily="34" charset="0"/>
                <a:cs typeface="Arial" panose="020B0604020202020204" pitchFamily="34" charset="0"/>
              </a:rPr>
              <a:t>Happy Learning,</a:t>
            </a:r>
          </a:p>
          <a:p>
            <a:pPr marL="0" indent="0">
              <a:buNone/>
            </a:pPr>
            <a:r>
              <a:rPr lang="en-CA" sz="2400" dirty="0">
                <a:latin typeface="Arial" panose="020B0604020202020204" pitchFamily="34" charset="0"/>
                <a:cs typeface="Arial" panose="020B0604020202020204" pitchFamily="34" charset="0"/>
              </a:rPr>
              <a:t>Mr. Braico</a:t>
            </a:r>
          </a:p>
        </p:txBody>
      </p:sp>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4"/>
                </a:solidFill>
                <a:latin typeface="Arial" panose="020B0604020202020204" pitchFamily="34" charset="0"/>
                <a:cs typeface="Arial" panose="020B0604020202020204" pitchFamily="34" charset="0"/>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CA" sz="1800" dirty="0">
                <a:latin typeface="Arial" panose="020B0604020202020204" pitchFamily="34" charset="0"/>
                <a:cs typeface="Arial" panose="020B0604020202020204" pitchFamily="34" charset="0"/>
              </a:rPr>
              <a:t>Click and watch the </a:t>
            </a:r>
            <a:r>
              <a:rPr lang="en-CA" sz="1800" dirty="0">
                <a:latin typeface="Arial" panose="020B0604020202020204" pitchFamily="34" charset="0"/>
                <a:cs typeface="Arial" panose="020B0604020202020204" pitchFamily="34" charset="0"/>
                <a:hlinkClick r:id="rId2"/>
              </a:rPr>
              <a:t>video</a:t>
            </a:r>
            <a:r>
              <a:rPr lang="en-CA" sz="1800" dirty="0">
                <a:latin typeface="Arial" panose="020B0604020202020204" pitchFamily="34" charset="0"/>
                <a:cs typeface="Arial" panose="020B0604020202020204" pitchFamily="34" charset="0"/>
              </a:rPr>
              <a:t>.</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Read a book from home or on </a:t>
            </a:r>
            <a:r>
              <a:rPr lang="en-CA" sz="1800" dirty="0">
                <a:latin typeface="Arial" panose="020B0604020202020204" pitchFamily="34" charset="0"/>
                <a:cs typeface="Arial" panose="020B0604020202020204" pitchFamily="34" charset="0"/>
                <a:hlinkClick r:id="rId3"/>
              </a:rPr>
              <a:t>RAZ kids</a:t>
            </a:r>
            <a:r>
              <a:rPr lang="en-CA" sz="1800" dirty="0">
                <a:latin typeface="Arial" panose="020B0604020202020204" pitchFamily="34" charset="0"/>
                <a:cs typeface="Arial" panose="020B0604020202020204" pitchFamily="34" charset="0"/>
              </a:rPr>
              <a:t>.</a:t>
            </a:r>
          </a:p>
          <a:p>
            <a:r>
              <a:rPr lang="en-CA" sz="1800" dirty="0">
                <a:latin typeface="Arial" panose="020B0604020202020204" pitchFamily="34" charset="0"/>
                <a:cs typeface="Arial" panose="020B0604020202020204" pitchFamily="34" charset="0"/>
              </a:rPr>
              <a:t>Find any ‘ay’ words that sound like ‘a’ in your book. Remember if you get to a tricky word – flip the vowel sound like ‘Flippy the Dolphin’.</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Share your words you found with a parent or share it with Mr. Braico in an </a:t>
            </a:r>
            <a:r>
              <a:rPr lang="en-CA" sz="1800" dirty="0">
                <a:latin typeface="Arial" panose="020B0604020202020204" pitchFamily="34" charset="0"/>
                <a:cs typeface="Arial" panose="020B0604020202020204" pitchFamily="34" charset="0"/>
                <a:hlinkClick r:id="rId4"/>
              </a:rPr>
              <a:t>email</a:t>
            </a:r>
            <a:r>
              <a:rPr lang="en-CA" sz="1800" dirty="0">
                <a:latin typeface="Arial" panose="020B0604020202020204" pitchFamily="34" charset="0"/>
                <a:cs typeface="Arial" panose="020B0604020202020204" pitchFamily="34" charset="0"/>
              </a:rPr>
              <a:t> or on your ClassDojo portfolio.</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4201750" y="808942"/>
            <a:ext cx="7525918" cy="765945"/>
          </a:xfrm>
        </p:spPr>
        <p:txBody>
          <a:bodyPr>
            <a:normAutofit/>
          </a:bodyPr>
          <a:lstStyle/>
          <a:p>
            <a:r>
              <a:rPr lang="en-US" sz="2200" dirty="0">
                <a:solidFill>
                  <a:schemeClr val="accent4"/>
                </a:solidFill>
                <a:latin typeface="Arial" panose="020B0604020202020204" pitchFamily="34" charset="0"/>
                <a:cs typeface="Arial" panose="020B0604020202020204" pitchFamily="34" charset="0"/>
              </a:rPr>
              <a:t>I can apply a variety of strategies to help solve words.</a:t>
            </a:r>
            <a:endParaRPr lang="en-CA" sz="2200" dirty="0">
              <a:solidFill>
                <a:schemeClr val="accent4"/>
              </a:solidFill>
              <a:latin typeface="Arial" panose="020B0604020202020204" pitchFamily="34" charset="0"/>
              <a:cs typeface="Arial" panose="020B0604020202020204" pitchFamily="34" charset="0"/>
            </a:endParaRPr>
          </a:p>
        </p:txBody>
      </p:sp>
      <p:pic>
        <p:nvPicPr>
          <p:cNvPr id="10" name="Picture 9">
            <a:hlinkClick r:id="rId2"/>
            <a:extLst>
              <a:ext uri="{FF2B5EF4-FFF2-40B4-BE49-F238E27FC236}">
                <a16:creationId xmlns:a16="http://schemas.microsoft.com/office/drawing/2014/main" id="{48183C23-A5F2-4ED0-B94F-D6E6C0731E66}"/>
              </a:ext>
            </a:extLst>
          </p:cNvPr>
          <p:cNvPicPr>
            <a:picLocks noChangeAspect="1"/>
          </p:cNvPicPr>
          <p:nvPr/>
        </p:nvPicPr>
        <p:blipFill>
          <a:blip r:embed="rId5"/>
          <a:stretch>
            <a:fillRect/>
          </a:stretch>
        </p:blipFill>
        <p:spPr>
          <a:xfrm>
            <a:off x="8986676" y="2018704"/>
            <a:ext cx="2367124" cy="1189730"/>
          </a:xfrm>
          <a:prstGeom prst="rect">
            <a:avLst/>
          </a:prstGeom>
        </p:spPr>
      </p:pic>
    </p:spTree>
    <p:extLst>
      <p:ext uri="{BB962C8B-B14F-4D97-AF65-F5344CB8AC3E}">
        <p14:creationId xmlns:p14="http://schemas.microsoft.com/office/powerpoint/2010/main" val="86700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5">
                    <a:lumMod val="75000"/>
                  </a:schemeClr>
                </a:solidFill>
                <a:latin typeface="Arial" panose="020B0604020202020204" pitchFamily="34" charset="0"/>
                <a:cs typeface="Arial" panose="020B0604020202020204" pitchFamily="34" charset="0"/>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Head to Online Resource Centre by clicking </a:t>
            </a:r>
            <a:r>
              <a:rPr lang="en-US" sz="1800" dirty="0">
                <a:latin typeface="Arial" panose="020B0604020202020204" pitchFamily="34" charset="0"/>
                <a:cs typeface="Arial" panose="020B0604020202020204" pitchFamily="34" charset="0"/>
                <a:hlinkClick r:id="rId2"/>
              </a:rPr>
              <a:t>here</a:t>
            </a:r>
            <a:r>
              <a:rPr lang="en-US" sz="1800" dirty="0">
                <a:latin typeface="Arial" panose="020B0604020202020204" pitchFamily="34" charset="0"/>
                <a:cs typeface="Arial" panose="020B0604020202020204" pitchFamily="34" charset="0"/>
              </a:rPr>
              <a:t>.</a:t>
            </a:r>
          </a:p>
          <a:p>
            <a:pPr lvl="1"/>
            <a:r>
              <a:rPr lang="en-US" sz="1800" dirty="0">
                <a:latin typeface="Arial" panose="020B0604020202020204" pitchFamily="34" charset="0"/>
                <a:cs typeface="Arial" panose="020B0604020202020204" pitchFamily="34" charset="0"/>
              </a:rPr>
              <a:t>User: LA33</a:t>
            </a:r>
          </a:p>
          <a:p>
            <a:pPr lvl="1"/>
            <a:r>
              <a:rPr lang="en-US" sz="1800" dirty="0">
                <a:latin typeface="Arial" panose="020B0604020202020204" pitchFamily="34" charset="0"/>
                <a:cs typeface="Arial" panose="020B0604020202020204" pitchFamily="34" charset="0"/>
              </a:rPr>
              <a:t>Password: 7434</a:t>
            </a:r>
          </a:p>
          <a:p>
            <a:r>
              <a:rPr lang="en-US" sz="1800" dirty="0">
                <a:latin typeface="Arial" panose="020B0604020202020204" pitchFamily="34" charset="0"/>
                <a:cs typeface="Arial" panose="020B0604020202020204" pitchFamily="34" charset="0"/>
              </a:rPr>
              <a:t>Go to </a:t>
            </a:r>
            <a:r>
              <a:rPr lang="en-US" sz="1800" dirty="0" err="1">
                <a:latin typeface="Arial" panose="020B0604020202020204" pitchFamily="34" charset="0"/>
                <a:cs typeface="Arial" panose="020B0604020202020204" pitchFamily="34" charset="0"/>
              </a:rPr>
              <a:t>PebbleGo</a:t>
            </a:r>
            <a:r>
              <a:rPr lang="en-US" sz="1800" dirty="0">
                <a:latin typeface="Arial" panose="020B0604020202020204" pitchFamily="34" charset="0"/>
                <a:cs typeface="Arial" panose="020B0604020202020204" pitchFamily="34" charset="0"/>
              </a:rPr>
              <a:t> Science.</a:t>
            </a: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rPr>
              <a:t>Search sharks and then click on another type of shark  to learn all about it. </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Open your Word document called “All About Sharks”. Make sure to inform your readers about the Body, Habitat, Food, and Life Cycle of your Sharks.</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877785" y="873126"/>
            <a:ext cx="7379494" cy="817562"/>
          </a:xfrm>
        </p:spPr>
        <p:txBody>
          <a:bodyPr>
            <a:normAutofit/>
          </a:bodyPr>
          <a:lstStyle/>
          <a:p>
            <a:r>
              <a:rPr lang="en-US" sz="2200" dirty="0">
                <a:solidFill>
                  <a:schemeClr val="accent5">
                    <a:lumMod val="75000"/>
                  </a:schemeClr>
                </a:solidFill>
                <a:latin typeface="Arial" panose="020B0604020202020204" pitchFamily="34" charset="0"/>
                <a:cs typeface="Arial" panose="020B0604020202020204" pitchFamily="34" charset="0"/>
              </a:rPr>
              <a:t>I can record ideas and information in ways that make sense.</a:t>
            </a:r>
            <a:endParaRPr lang="en-CA" sz="2200" dirty="0">
              <a:solidFill>
                <a:schemeClr val="accent5">
                  <a:lumMod val="75000"/>
                </a:schemeClr>
              </a:solidFill>
              <a:latin typeface="Arial" panose="020B0604020202020204" pitchFamily="34" charset="0"/>
              <a:cs typeface="Arial" panose="020B0604020202020204" pitchFamily="34" charset="0"/>
            </a:endParaRPr>
          </a:p>
        </p:txBody>
      </p:sp>
      <p:pic>
        <p:nvPicPr>
          <p:cNvPr id="13" name="Picture 12">
            <a:hlinkClick r:id="rId2"/>
            <a:extLst>
              <a:ext uri="{FF2B5EF4-FFF2-40B4-BE49-F238E27FC236}">
                <a16:creationId xmlns:a16="http://schemas.microsoft.com/office/drawing/2014/main" id="{D43CDAC6-72A3-412D-845F-3726E30D8E11}"/>
              </a:ext>
            </a:extLst>
          </p:cNvPr>
          <p:cNvPicPr>
            <a:picLocks noChangeAspect="1"/>
          </p:cNvPicPr>
          <p:nvPr/>
        </p:nvPicPr>
        <p:blipFill>
          <a:blip r:embed="rId3"/>
          <a:stretch>
            <a:fillRect/>
          </a:stretch>
        </p:blipFill>
        <p:spPr>
          <a:xfrm>
            <a:off x="8881646" y="2098111"/>
            <a:ext cx="1145858" cy="1330889"/>
          </a:xfrm>
          <a:prstGeom prst="rect">
            <a:avLst/>
          </a:prstGeom>
        </p:spPr>
      </p:pic>
      <p:pic>
        <p:nvPicPr>
          <p:cNvPr id="14" name="Picture 13">
            <a:extLst>
              <a:ext uri="{FF2B5EF4-FFF2-40B4-BE49-F238E27FC236}">
                <a16:creationId xmlns:a16="http://schemas.microsoft.com/office/drawing/2014/main" id="{516A1700-7C6D-4ADC-BCD1-D23A54AE3994}"/>
              </a:ext>
            </a:extLst>
          </p:cNvPr>
          <p:cNvPicPr>
            <a:picLocks noChangeAspect="1"/>
          </p:cNvPicPr>
          <p:nvPr/>
        </p:nvPicPr>
        <p:blipFill>
          <a:blip r:embed="rId4"/>
          <a:stretch>
            <a:fillRect/>
          </a:stretch>
        </p:blipFill>
        <p:spPr>
          <a:xfrm>
            <a:off x="10188999" y="1941100"/>
            <a:ext cx="1164801" cy="1319173"/>
          </a:xfrm>
          <a:prstGeom prst="rect">
            <a:avLst/>
          </a:prstGeom>
        </p:spPr>
      </p:pic>
      <p:pic>
        <p:nvPicPr>
          <p:cNvPr id="15" name="Picture 14">
            <a:extLst>
              <a:ext uri="{FF2B5EF4-FFF2-40B4-BE49-F238E27FC236}">
                <a16:creationId xmlns:a16="http://schemas.microsoft.com/office/drawing/2014/main" id="{A6C6DE68-BEF5-44D8-8FDB-EACE3FF08827}"/>
              </a:ext>
            </a:extLst>
          </p:cNvPr>
          <p:cNvPicPr>
            <a:picLocks noChangeAspect="1"/>
          </p:cNvPicPr>
          <p:nvPr/>
        </p:nvPicPr>
        <p:blipFill>
          <a:blip r:embed="rId5"/>
          <a:stretch>
            <a:fillRect/>
          </a:stretch>
        </p:blipFill>
        <p:spPr>
          <a:xfrm>
            <a:off x="9885975" y="4152540"/>
            <a:ext cx="1205363" cy="967810"/>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6"/>
                </a:solidFill>
                <a:latin typeface="Arial" panose="020B0604020202020204" pitchFamily="34" charset="0"/>
                <a:cs typeface="Arial" panose="020B0604020202020204" pitchFamily="34" charset="0"/>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 to learn more about number patterns.</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hlinkClick r:id="rId3"/>
              </a:rPr>
              <a:t>Use</a:t>
            </a:r>
            <a:r>
              <a:rPr lang="en-US" sz="1800" dirty="0">
                <a:latin typeface="Arial" panose="020B0604020202020204" pitchFamily="34" charset="0"/>
                <a:cs typeface="Arial" panose="020B0604020202020204" pitchFamily="34" charset="0"/>
              </a:rPr>
              <a:t> your skip counting skills to find the pattern.</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3</a:t>
            </a:r>
          </a:p>
          <a:p>
            <a:r>
              <a:rPr lang="en-US" sz="1800" dirty="0">
                <a:latin typeface="Arial" panose="020B0604020202020204" pitchFamily="34" charset="0"/>
                <a:cs typeface="Arial" panose="020B0604020202020204" pitchFamily="34" charset="0"/>
                <a:hlinkClick r:id="rId4"/>
              </a:rPr>
              <a:t>Solve</a:t>
            </a:r>
            <a:r>
              <a:rPr lang="en-US" sz="1800" dirty="0">
                <a:latin typeface="Arial" panose="020B0604020202020204" pitchFamily="34" charset="0"/>
                <a:cs typeface="Arial" panose="020B0604020202020204" pitchFamily="34" charset="0"/>
              </a:rPr>
              <a:t> these number pattern problems.</a:t>
            </a:r>
          </a:p>
          <a:p>
            <a:r>
              <a:rPr lang="en-US" sz="1800" dirty="0">
                <a:latin typeface="Arial" panose="020B0604020202020204" pitchFamily="34" charset="0"/>
                <a:cs typeface="Arial" panose="020B0604020202020204" pitchFamily="34" charset="0"/>
                <a:hlinkClick r:id="rId5"/>
              </a:rPr>
              <a:t>Use</a:t>
            </a:r>
            <a:r>
              <a:rPr lang="en-US" sz="1800" dirty="0">
                <a:latin typeface="Arial" panose="020B0604020202020204" pitchFamily="34" charset="0"/>
                <a:cs typeface="Arial" panose="020B0604020202020204" pitchFamily="34" charset="0"/>
              </a:rPr>
              <a:t> the number chart to solve the number pattern problems.</a:t>
            </a:r>
            <a:endParaRPr lang="en-US" sz="1800" dirty="0">
              <a:latin typeface="Arial" panose="020B0604020202020204" pitchFamily="34" charset="0"/>
              <a:cs typeface="Arial" panose="020B0604020202020204" pitchFamily="34" charset="0"/>
              <a:sym typeface="Wingdings" panose="05000000000000000000" pitchFamily="2" charset="2"/>
            </a:endParaRP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472576" y="858966"/>
            <a:ext cx="7778364" cy="660896"/>
          </a:xfrm>
        </p:spPr>
        <p:txBody>
          <a:bodyPr>
            <a:normAutofit/>
          </a:bodyPr>
          <a:lstStyle/>
          <a:p>
            <a:r>
              <a:rPr lang="en-US" sz="2200" dirty="0">
                <a:solidFill>
                  <a:schemeClr val="accent6"/>
                </a:solidFill>
                <a:latin typeface="Arial" panose="020B0604020202020204" pitchFamily="34" charset="0"/>
                <a:cs typeface="Arial" panose="020B0604020202020204" pitchFamily="34" charset="0"/>
              </a:rPr>
              <a:t>I can identify numerical patterns.</a:t>
            </a:r>
            <a:endParaRPr lang="en-CA" sz="2200" dirty="0">
              <a:solidFill>
                <a:schemeClr val="accent6"/>
              </a:solidFill>
              <a:latin typeface="Arial" panose="020B0604020202020204" pitchFamily="34" charset="0"/>
              <a:cs typeface="Arial" panose="020B0604020202020204" pitchFamily="34" charset="0"/>
            </a:endParaRPr>
          </a:p>
        </p:txBody>
      </p:sp>
      <p:pic>
        <p:nvPicPr>
          <p:cNvPr id="27" name="Picture 26">
            <a:hlinkClick r:id="rId2"/>
            <a:extLst>
              <a:ext uri="{FF2B5EF4-FFF2-40B4-BE49-F238E27FC236}">
                <a16:creationId xmlns:a16="http://schemas.microsoft.com/office/drawing/2014/main" id="{9ACD8ABF-FA4A-4437-95DC-E18AE8BC6BF6}"/>
              </a:ext>
            </a:extLst>
          </p:cNvPr>
          <p:cNvPicPr>
            <a:picLocks noChangeAspect="1"/>
          </p:cNvPicPr>
          <p:nvPr/>
        </p:nvPicPr>
        <p:blipFill>
          <a:blip r:embed="rId6"/>
          <a:stretch>
            <a:fillRect/>
          </a:stretch>
        </p:blipFill>
        <p:spPr>
          <a:xfrm>
            <a:off x="8966687" y="1929384"/>
            <a:ext cx="2387113" cy="1215664"/>
          </a:xfrm>
          <a:prstGeom prst="rect">
            <a:avLst/>
          </a:prstGeom>
        </p:spPr>
      </p:pic>
      <p:pic>
        <p:nvPicPr>
          <p:cNvPr id="28" name="Picture 27">
            <a:hlinkClick r:id="rId3"/>
            <a:extLst>
              <a:ext uri="{FF2B5EF4-FFF2-40B4-BE49-F238E27FC236}">
                <a16:creationId xmlns:a16="http://schemas.microsoft.com/office/drawing/2014/main" id="{0EEA77E0-0439-41F1-8ED4-D549B85F0F55}"/>
              </a:ext>
            </a:extLst>
          </p:cNvPr>
          <p:cNvPicPr>
            <a:picLocks noChangeAspect="1"/>
          </p:cNvPicPr>
          <p:nvPr/>
        </p:nvPicPr>
        <p:blipFill>
          <a:blip r:embed="rId7"/>
          <a:stretch>
            <a:fillRect/>
          </a:stretch>
        </p:blipFill>
        <p:spPr>
          <a:xfrm>
            <a:off x="10247285" y="3383744"/>
            <a:ext cx="1106515" cy="1049044"/>
          </a:xfrm>
          <a:prstGeom prst="rect">
            <a:avLst/>
          </a:prstGeom>
        </p:spPr>
      </p:pic>
      <p:pic>
        <p:nvPicPr>
          <p:cNvPr id="29" name="Picture 28">
            <a:hlinkClick r:id="rId4"/>
            <a:extLst>
              <a:ext uri="{FF2B5EF4-FFF2-40B4-BE49-F238E27FC236}">
                <a16:creationId xmlns:a16="http://schemas.microsoft.com/office/drawing/2014/main" id="{9CA9A240-5F84-46E8-BD2F-9A0F33F12F56}"/>
              </a:ext>
            </a:extLst>
          </p:cNvPr>
          <p:cNvPicPr>
            <a:picLocks noChangeAspect="1"/>
          </p:cNvPicPr>
          <p:nvPr/>
        </p:nvPicPr>
        <p:blipFill>
          <a:blip r:embed="rId8"/>
          <a:stretch>
            <a:fillRect/>
          </a:stretch>
        </p:blipFill>
        <p:spPr>
          <a:xfrm>
            <a:off x="8591772" y="4594465"/>
            <a:ext cx="1420171" cy="1137485"/>
          </a:xfrm>
          <a:prstGeom prst="rect">
            <a:avLst/>
          </a:prstGeom>
        </p:spPr>
      </p:pic>
      <p:pic>
        <p:nvPicPr>
          <p:cNvPr id="30" name="Picture 29">
            <a:hlinkClick r:id="rId5"/>
            <a:extLst>
              <a:ext uri="{FF2B5EF4-FFF2-40B4-BE49-F238E27FC236}">
                <a16:creationId xmlns:a16="http://schemas.microsoft.com/office/drawing/2014/main" id="{8BB7A34E-68C6-4AB7-B526-37D151EE5835}"/>
              </a:ext>
            </a:extLst>
          </p:cNvPr>
          <p:cNvPicPr>
            <a:picLocks noChangeAspect="1"/>
          </p:cNvPicPr>
          <p:nvPr/>
        </p:nvPicPr>
        <p:blipFill>
          <a:blip r:embed="rId9"/>
          <a:stretch>
            <a:fillRect/>
          </a:stretch>
        </p:blipFill>
        <p:spPr>
          <a:xfrm>
            <a:off x="10119497" y="4594465"/>
            <a:ext cx="1362089" cy="1232274"/>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latin typeface="Arial" panose="020B0604020202020204" pitchFamily="34" charset="0"/>
                <a:cs typeface="Arial" panose="020B0604020202020204" pitchFamily="34" charset="0"/>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lnSpcReduction="10000"/>
          </a:bodyPr>
          <a:lstStyle/>
          <a:p>
            <a:pPr marL="0" indent="0">
              <a:buNone/>
            </a:pPr>
            <a:r>
              <a:rPr lang="en-CA" dirty="0">
                <a:latin typeface="Arial" panose="020B0604020202020204" pitchFamily="34" charset="0"/>
                <a:cs typeface="Arial" panose="020B0604020202020204" pitchFamily="34" charset="0"/>
              </a:rPr>
              <a:t>Choose one (or more) activities for your DPA.</a:t>
            </a:r>
          </a:p>
          <a:p>
            <a:r>
              <a:rPr lang="en-CA" dirty="0">
                <a:latin typeface="Arial" panose="020B0604020202020204" pitchFamily="34" charset="0"/>
                <a:cs typeface="Arial" panose="020B0604020202020204" pitchFamily="34" charset="0"/>
                <a:hlinkClick r:id="rId2"/>
              </a:rPr>
              <a:t>GoNoodle</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3"/>
              </a:rPr>
              <a:t>Fresh Start Fitness</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4"/>
              </a:rPr>
              <a:t>Maximo</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5"/>
              </a:rPr>
              <a:t>Calming Down</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6"/>
              </a:rPr>
              <a:t>Mrs. McIntyre DPA</a:t>
            </a:r>
            <a:endParaRPr lang="en-CA"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33" ma:contentTypeDescription="Create a new document." ma:contentTypeScope="" ma:versionID="dd8284542b05649bf4a513721eb2038d">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20ff5c8fe64553906c1a5cfff9fd2cc4"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TeamsChannelId" minOccurs="0"/>
                <xsd:element ref="ns3:Math_Settings" minOccurs="0"/>
                <xsd:element ref="ns3:Distribution_Groups" minOccurs="0"/>
                <xsd:element ref="ns3:LMS_Mappings"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TeamsChannelId" ma:index="36" nillable="true" ma:displayName="Teams Channel Id" ma:internalName="TeamsChannelId">
      <xsd:simpleType>
        <xsd:restriction base="dms:Text"/>
      </xsd:simpleType>
    </xsd:element>
    <xsd:element name="Math_Settings" ma:index="37" nillable="true" ma:displayName="Math Settings" ma:internalName="Math_Settings">
      <xsd:simpleType>
        <xsd:restriction base="dms:Text"/>
      </xsd:simple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IsNotebookLocked" ma:index="40"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Math_Settings xmlns="c17d24db-1525-423a-a246-76d2fc38ff69" xsi:nil="true"/>
    <LMS_Mappings xmlns="c17d24db-1525-423a-a246-76d2fc38ff69" xsi:nil="true"/>
    <IsNotebookLocked xmlns="c17d24db-1525-423a-a246-76d2fc38ff69" xsi:nil="true"/>
    <Distribution_Groups xmlns="c17d24db-1525-423a-a246-76d2fc38ff69" xsi:nil="true"/>
    <TeamsChannelId xmlns="c17d24db-1525-423a-a246-76d2fc38ff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75F652-03F4-482D-8065-ED14A94C5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customXml/itemProps3.xml><?xml version="1.0" encoding="utf-8"?>
<ds:datastoreItem xmlns:ds="http://schemas.openxmlformats.org/officeDocument/2006/customXml" ds:itemID="{6E5ADA08-FB89-44D1-82F9-116D5908B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2374</TotalTime>
  <Words>355</Words>
  <Application>Microsoft Office PowerPoint</Application>
  <PresentationFormat>Widescreen</PresentationFormat>
  <Paragraphs>52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The Hand</vt:lpstr>
      <vt:lpstr>The Serif Hand Black</vt:lpstr>
      <vt:lpstr>SketchyVTI</vt:lpstr>
      <vt:lpstr>BRAICO’s Class 1/2</vt:lpstr>
      <vt:lpstr>Table of Contents</vt:lpstr>
      <vt:lpstr>Morning Message</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Dan Braico</cp:lastModifiedBy>
  <cp:revision>35</cp:revision>
  <dcterms:created xsi:type="dcterms:W3CDTF">2020-03-31T19:26:18Z</dcterms:created>
  <dcterms:modified xsi:type="dcterms:W3CDTF">2020-05-19T19:31:32Z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0x01010044BCC1D7AB61D146A6566415FBD49CE6</vt:lpwstr>
  </property>
</Properties>
</file>