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sldIdLst>
    <p:sldId id="256" r:id="rId5"/>
    <p:sldId id="266" r:id="rId6"/>
    <p:sldId id="258" r:id="rId7"/>
    <p:sldId id="267" r:id="rId8"/>
    <p:sldId id="263" r:id="rId9"/>
    <p:sldId id="268" r:id="rId10"/>
    <p:sldId id="264"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7057BD-CD61-4851-B3B9-A5913F473091}" v="1" dt="2020-05-07T21:08:50.9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85" d="100"/>
          <a:sy n="85" d="100"/>
        </p:scale>
        <p:origin x="48" y="2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Braico" userId="da0010a7-427e-4724-9fe6-a7dcb73fe8bb" providerId="ADAL" clId="{EF2780FB-D65D-4579-B5E4-020C00217355}"/>
    <pc:docChg chg="modSld">
      <pc:chgData name="Dan Braico" userId="da0010a7-427e-4724-9fe6-a7dcb73fe8bb" providerId="ADAL" clId="{EF2780FB-D65D-4579-B5E4-020C00217355}" dt="2020-05-04T17:28:56.270" v="0" actId="1076"/>
      <pc:docMkLst>
        <pc:docMk/>
      </pc:docMkLst>
      <pc:sldChg chg="modSp mod">
        <pc:chgData name="Dan Braico" userId="da0010a7-427e-4724-9fe6-a7dcb73fe8bb" providerId="ADAL" clId="{EF2780FB-D65D-4579-B5E4-020C00217355}" dt="2020-05-04T17:28:56.270" v="0" actId="1076"/>
        <pc:sldMkLst>
          <pc:docMk/>
          <pc:sldMk cId="1149485380" sldId="263"/>
        </pc:sldMkLst>
        <pc:picChg chg="mod">
          <ac:chgData name="Dan Braico" userId="da0010a7-427e-4724-9fe6-a7dcb73fe8bb" providerId="ADAL" clId="{EF2780FB-D65D-4579-B5E4-020C00217355}" dt="2020-05-04T17:28:56.270" v="0" actId="1076"/>
          <ac:picMkLst>
            <pc:docMk/>
            <pc:sldMk cId="1149485380" sldId="263"/>
            <ac:picMk id="8" creationId="{751992F7-F330-4C61-AC5D-782DACA2B62B}"/>
          </ac:picMkLst>
        </pc:picChg>
      </pc:sldChg>
    </pc:docChg>
  </pc:docChgLst>
  <pc:docChgLst>
    <pc:chgData name="Dan Braico" userId="da0010a7-427e-4724-9fe6-a7dcb73fe8bb" providerId="ADAL" clId="{E17057BD-CD61-4851-B3B9-A5913F473091}"/>
    <pc:docChg chg="custSel modSld">
      <pc:chgData name="Dan Braico" userId="da0010a7-427e-4724-9fe6-a7dcb73fe8bb" providerId="ADAL" clId="{E17057BD-CD61-4851-B3B9-A5913F473091}" dt="2020-05-07T21:09:00.209" v="5" actId="27636"/>
      <pc:docMkLst>
        <pc:docMk/>
      </pc:docMkLst>
      <pc:sldChg chg="modSp mod">
        <pc:chgData name="Dan Braico" userId="da0010a7-427e-4724-9fe6-a7dcb73fe8bb" providerId="ADAL" clId="{E17057BD-CD61-4851-B3B9-A5913F473091}" dt="2020-05-07T21:09:00.209" v="5" actId="27636"/>
        <pc:sldMkLst>
          <pc:docMk/>
          <pc:sldMk cId="548563770" sldId="258"/>
        </pc:sldMkLst>
        <pc:spChg chg="mod">
          <ac:chgData name="Dan Braico" userId="da0010a7-427e-4724-9fe6-a7dcb73fe8bb" providerId="ADAL" clId="{E17057BD-CD61-4851-B3B9-A5913F473091}" dt="2020-05-07T21:09:00.209" v="5" actId="27636"/>
          <ac:spMkLst>
            <pc:docMk/>
            <pc:sldMk cId="548563770" sldId="258"/>
            <ac:spMk id="5" creationId="{498CDD88-89D9-42FD-9CBD-10E7B30FBF3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5/7/2020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03708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5/7/2020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12319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5/7/2020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94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5/7/2020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483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5/7/2020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294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5/7/2020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9562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5/7/2020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1347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5/7/2020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672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5/7/2020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26498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5/7/2020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72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5/7/2020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63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5/7/2020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8003333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kidsa-z.com/main/Login" TargetMode="External"/><Relationship Id="rId2" Type="http://schemas.openxmlformats.org/officeDocument/2006/relationships/hyperlink" Target="https://www.youtube.com/watch?v=usIG6vp_wMQ"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dan.braico@lethsd.ab.c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1rgjOVIifEU&amp;list=PLrwsmTAHQP4EHYSK8mYNaAIv7CLkEIZKp"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_Yv0QXTY8s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rnussbaum.com/fun-regrouping-in-subtraction-games-from-computermice" TargetMode="External"/><Relationship Id="rId7" Type="http://schemas.openxmlformats.org/officeDocument/2006/relationships/image" Target="../media/image7.png"/><Relationship Id="rId2" Type="http://schemas.openxmlformats.org/officeDocument/2006/relationships/hyperlink" Target="https://jr.brainpop.com/math/additionandsubtraction/subtractingwithregrouping/"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splashlearn.com/subtraction-gam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playlist?list=PLAwOTEJXH-cOZhAkeI9tkWPKtaMvy2mMN" TargetMode="External"/><Relationship Id="rId7" Type="http://schemas.openxmlformats.org/officeDocument/2006/relationships/image" Target="../media/image8.jpeg"/><Relationship Id="rId2" Type="http://schemas.openxmlformats.org/officeDocument/2006/relationships/hyperlink" Target="https://www.youtube.com/user/GoNoodleGames/videos?view=0&amp;sort=p&amp;shelf_id=3" TargetMode="External"/><Relationship Id="rId1" Type="http://schemas.openxmlformats.org/officeDocument/2006/relationships/slideLayout" Target="../slideLayouts/slideLayout4.xml"/><Relationship Id="rId6" Type="http://schemas.openxmlformats.org/officeDocument/2006/relationships/hyperlink" Target="https://cherylmcintyre1.wixsite.com/website" TargetMode="External"/><Relationship Id="rId5" Type="http://schemas.openxmlformats.org/officeDocument/2006/relationships/hyperlink" Target="https://www.youtube.com/playlist?list=PLAwOTEJXH-cPTQp0LPG-uMcHtcjYmLRkw" TargetMode="External"/><Relationship Id="rId4" Type="http://schemas.openxmlformats.org/officeDocument/2006/relationships/hyperlink" Target="https://www.youtube.com/playlist?list=PLAwOTEJXH-cPHFIVRr0HW7ykW9L8jUT8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8C9C1D-EF5C-4357-A985-CCEBE36D9D93}"/>
              </a:ext>
            </a:extLst>
          </p:cNvPr>
          <p:cNvPicPr>
            <a:picLocks noChangeAspect="1"/>
          </p:cNvPicPr>
          <p:nvPr/>
        </p:nvPicPr>
        <p:blipFill rotWithShape="1">
          <a:blip r:embed="rId2"/>
          <a:srcRect t="15094"/>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55570B-E959-4A71-94D8-00A08EB2F8D0}"/>
              </a:ext>
            </a:extLst>
          </p:cNvPr>
          <p:cNvSpPr>
            <a:spLocks noGrp="1"/>
          </p:cNvSpPr>
          <p:nvPr>
            <p:ph type="ctrTitle"/>
          </p:nvPr>
        </p:nvSpPr>
        <p:spPr>
          <a:xfrm>
            <a:off x="477980" y="2982475"/>
            <a:ext cx="9272509" cy="893050"/>
          </a:xfrm>
        </p:spPr>
        <p:txBody>
          <a:bodyPr anchor="b">
            <a:normAutofit/>
          </a:bodyPr>
          <a:lstStyle/>
          <a:p>
            <a:r>
              <a:rPr lang="en-US" sz="4800" dirty="0" err="1">
                <a:solidFill>
                  <a:schemeClr val="bg1"/>
                </a:solidFill>
              </a:rPr>
              <a:t>Braico’s</a:t>
            </a:r>
            <a:r>
              <a:rPr lang="en-US" sz="4800" dirty="0">
                <a:solidFill>
                  <a:schemeClr val="bg1"/>
                </a:solidFill>
              </a:rPr>
              <a:t> Class 1/2</a:t>
            </a:r>
            <a:endParaRPr lang="en-CA" sz="4800" dirty="0">
              <a:solidFill>
                <a:schemeClr val="bg1"/>
              </a:solidFill>
            </a:endParaRPr>
          </a:p>
        </p:txBody>
      </p:sp>
      <p:sp>
        <p:nvSpPr>
          <p:cNvPr id="3" name="Subtitle 2">
            <a:extLst>
              <a:ext uri="{FF2B5EF4-FFF2-40B4-BE49-F238E27FC236}">
                <a16:creationId xmlns:a16="http://schemas.microsoft.com/office/drawing/2014/main" id="{9946F4FC-EC41-4C66-A6CD-78443A8E94E9}"/>
              </a:ext>
            </a:extLst>
          </p:cNvPr>
          <p:cNvSpPr>
            <a:spLocks noGrp="1"/>
          </p:cNvSpPr>
          <p:nvPr>
            <p:ph type="subTitle" idx="1"/>
          </p:nvPr>
        </p:nvSpPr>
        <p:spPr>
          <a:xfrm>
            <a:off x="477980" y="3969352"/>
            <a:ext cx="4023359" cy="1208141"/>
          </a:xfrm>
        </p:spPr>
        <p:txBody>
          <a:bodyPr>
            <a:normAutofit/>
          </a:bodyPr>
          <a:lstStyle/>
          <a:p>
            <a:r>
              <a:rPr lang="en-US" dirty="0">
                <a:solidFill>
                  <a:schemeClr val="bg1"/>
                </a:solidFill>
              </a:rPr>
              <a:t>Thursday, May 7, 2020</a:t>
            </a:r>
            <a:endParaRPr lang="en-CA" dirty="0">
              <a:solidFill>
                <a:schemeClr val="bg1"/>
              </a:solidFill>
            </a:endParaRPr>
          </a:p>
        </p:txBody>
      </p:sp>
    </p:spTree>
    <p:extLst>
      <p:ext uri="{BB962C8B-B14F-4D97-AF65-F5344CB8AC3E}">
        <p14:creationId xmlns:p14="http://schemas.microsoft.com/office/powerpoint/2010/main" val="41035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81460-E367-468A-9BD0-3BDA48444EAD}"/>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Table of Contents</a:t>
            </a:r>
          </a:p>
        </p:txBody>
      </p:sp>
      <p:sp>
        <p:nvSpPr>
          <p:cNvPr id="3" name="Content Placeholder 2">
            <a:extLst>
              <a:ext uri="{FF2B5EF4-FFF2-40B4-BE49-F238E27FC236}">
                <a16:creationId xmlns:a16="http://schemas.microsoft.com/office/drawing/2014/main" id="{2BB0CC67-3FD3-4700-AA6E-962D7485D8E8}"/>
              </a:ext>
            </a:extLst>
          </p:cNvPr>
          <p:cNvSpPr>
            <a:spLocks noGrp="1"/>
          </p:cNvSpPr>
          <p:nvPr>
            <p:ph idx="1"/>
          </p:nvPr>
        </p:nvSpPr>
        <p:spPr/>
        <p:txBody>
          <a:bodyPr/>
          <a:lstStyle/>
          <a:p>
            <a:r>
              <a:rPr lang="en-CA" sz="3200" dirty="0">
                <a:latin typeface="Arial" panose="020B0604020202020204" pitchFamily="34" charset="0"/>
                <a:cs typeface="Arial" panose="020B0604020202020204" pitchFamily="34" charset="0"/>
              </a:rPr>
              <a:t>Morning Message</a:t>
            </a:r>
          </a:p>
          <a:p>
            <a:r>
              <a:rPr lang="en-CA" sz="3200" dirty="0">
                <a:latin typeface="Arial" panose="020B0604020202020204" pitchFamily="34" charset="0"/>
                <a:cs typeface="Arial" panose="020B0604020202020204" pitchFamily="34" charset="0"/>
              </a:rPr>
              <a:t>Reading</a:t>
            </a:r>
          </a:p>
          <a:p>
            <a:r>
              <a:rPr lang="en-CA" sz="3200" dirty="0">
                <a:latin typeface="Arial" panose="020B0604020202020204" pitchFamily="34" charset="0"/>
                <a:cs typeface="Arial" panose="020B0604020202020204" pitchFamily="34" charset="0"/>
              </a:rPr>
              <a:t>Writing</a:t>
            </a:r>
          </a:p>
          <a:p>
            <a:r>
              <a:rPr lang="en-CA" sz="3200" dirty="0">
                <a:latin typeface="Arial" panose="020B0604020202020204" pitchFamily="34" charset="0"/>
                <a:cs typeface="Arial" panose="020B0604020202020204" pitchFamily="34" charset="0"/>
              </a:rPr>
              <a:t>Math</a:t>
            </a:r>
          </a:p>
          <a:p>
            <a:r>
              <a:rPr lang="en-CA" sz="3200" dirty="0">
                <a:latin typeface="Arial" panose="020B0604020202020204" pitchFamily="34" charset="0"/>
                <a:cs typeface="Arial" panose="020B0604020202020204" pitchFamily="34" charset="0"/>
              </a:rPr>
              <a:t>Daily Physical Activity</a:t>
            </a:r>
          </a:p>
          <a:p>
            <a:endParaRPr lang="en-CA" dirty="0"/>
          </a:p>
        </p:txBody>
      </p:sp>
    </p:spTree>
    <p:extLst>
      <p:ext uri="{BB962C8B-B14F-4D97-AF65-F5344CB8AC3E}">
        <p14:creationId xmlns:p14="http://schemas.microsoft.com/office/powerpoint/2010/main" val="681451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5AB-AF53-4CD3-B8F4-686E6397F310}"/>
              </a:ext>
            </a:extLst>
          </p:cNvPr>
          <p:cNvSpPr>
            <a:spLocks noGrp="1"/>
          </p:cNvSpPr>
          <p:nvPr>
            <p:ph type="title"/>
          </p:nvPr>
        </p:nvSpPr>
        <p:spPr/>
        <p:txBody>
          <a:bodyPr/>
          <a:lstStyle/>
          <a:p>
            <a:r>
              <a:rPr lang="en-CA" dirty="0">
                <a:solidFill>
                  <a:schemeClr val="accent1"/>
                </a:solidFill>
                <a:latin typeface="Arial" panose="020B0604020202020204" pitchFamily="34" charset="0"/>
                <a:cs typeface="Arial" panose="020B0604020202020204" pitchFamily="34" charset="0"/>
              </a:rPr>
              <a:t>Morning Message</a:t>
            </a:r>
          </a:p>
        </p:txBody>
      </p:sp>
      <p:sp>
        <p:nvSpPr>
          <p:cNvPr id="5" name="Content Placeholder 4">
            <a:extLst>
              <a:ext uri="{FF2B5EF4-FFF2-40B4-BE49-F238E27FC236}">
                <a16:creationId xmlns:a16="http://schemas.microsoft.com/office/drawing/2014/main" id="{498CDD88-89D9-42FD-9CBD-10E7B30FBF35}"/>
              </a:ext>
            </a:extLst>
          </p:cNvPr>
          <p:cNvSpPr>
            <a:spLocks noGrp="1"/>
          </p:cNvSpPr>
          <p:nvPr>
            <p:ph idx="1"/>
          </p:nvPr>
        </p:nvSpPr>
        <p:spPr/>
        <p:txBody>
          <a:bodyPr>
            <a:normAutofit/>
          </a:bodyPr>
          <a:lstStyle/>
          <a:p>
            <a:pPr marL="0" indent="0">
              <a:buNone/>
            </a:pPr>
            <a:r>
              <a:rPr lang="en-CA" sz="2400" dirty="0">
                <a:latin typeface="Arial" panose="020B0604020202020204" pitchFamily="34" charset="0"/>
                <a:cs typeface="Arial" panose="020B0604020202020204" pitchFamily="34" charset="0"/>
              </a:rPr>
              <a:t>Hello Kiddos,</a:t>
            </a:r>
          </a:p>
          <a:p>
            <a:pPr marL="0" indent="0">
              <a:buNone/>
            </a:pPr>
            <a:r>
              <a:rPr lang="en-CA" sz="2400" dirty="0">
                <a:latin typeface="Arial" panose="020B0604020202020204" pitchFamily="34" charset="0"/>
                <a:cs typeface="Arial" panose="020B0604020202020204" pitchFamily="34" charset="0"/>
              </a:rPr>
              <a:t>Happy Friday! I hope you were able to practice those regrouping addition skills. They come in handy in the later grades. Today we will be looking at the ‘tr’ double consonant blend, we will check our comprehension about Enemy Pie, and we will practice subtraction with regrouping. If you celebrate, to all the Mother’s and special women in our lives HAPPY MOTHER’S DAY! We love you! </a:t>
            </a:r>
          </a:p>
          <a:p>
            <a:pPr marL="0" indent="0">
              <a:buNone/>
            </a:pPr>
            <a:r>
              <a:rPr lang="en-CA" sz="2400">
                <a:latin typeface="Arial" panose="020B0604020202020204" pitchFamily="34" charset="0"/>
                <a:cs typeface="Arial" panose="020B0604020202020204" pitchFamily="34" charset="0"/>
              </a:rPr>
              <a:t>Happy </a:t>
            </a:r>
            <a:r>
              <a:rPr lang="en-CA" sz="2400" dirty="0">
                <a:latin typeface="Arial" panose="020B0604020202020204" pitchFamily="34" charset="0"/>
                <a:cs typeface="Arial" panose="020B0604020202020204" pitchFamily="34" charset="0"/>
              </a:rPr>
              <a:t>Learning,</a:t>
            </a:r>
          </a:p>
          <a:p>
            <a:pPr marL="0" indent="0">
              <a:buNone/>
            </a:pPr>
            <a:r>
              <a:rPr lang="en-CA" sz="2400" dirty="0">
                <a:latin typeface="Arial" panose="020B0604020202020204" pitchFamily="34" charset="0"/>
                <a:cs typeface="Arial" panose="020B0604020202020204" pitchFamily="34" charset="0"/>
              </a:rPr>
              <a:t>Mr. Braico</a:t>
            </a:r>
          </a:p>
        </p:txBody>
      </p:sp>
    </p:spTree>
    <p:extLst>
      <p:ext uri="{BB962C8B-B14F-4D97-AF65-F5344CB8AC3E}">
        <p14:creationId xmlns:p14="http://schemas.microsoft.com/office/powerpoint/2010/main" val="54856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normAutofit/>
          </a:bodyPr>
          <a:lstStyle/>
          <a:p>
            <a:r>
              <a:rPr lang="en-CA" sz="4000" dirty="0">
                <a:solidFill>
                  <a:schemeClr val="accent4"/>
                </a:solidFill>
                <a:latin typeface="Arial" panose="020B0604020202020204" pitchFamily="34" charset="0"/>
                <a:cs typeface="Arial" panose="020B0604020202020204" pitchFamily="34" charset="0"/>
              </a:rPr>
              <a:t>Reading</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a:bodyPr>
          <a:lstStyle/>
          <a:p>
            <a:pPr marL="0" indent="0">
              <a:buNone/>
            </a:pPr>
            <a:r>
              <a:rPr lang="en-US" sz="1800" b="1" dirty="0">
                <a:latin typeface="Arial" panose="020B0604020202020204" pitchFamily="34" charset="0"/>
                <a:cs typeface="Arial" panose="020B0604020202020204" pitchFamily="34" charset="0"/>
              </a:rPr>
              <a:t>Step 1</a:t>
            </a:r>
          </a:p>
          <a:p>
            <a:r>
              <a:rPr lang="en-CA" sz="1800" dirty="0">
                <a:latin typeface="Arial" panose="020B0604020202020204" pitchFamily="34" charset="0"/>
                <a:cs typeface="Arial" panose="020B0604020202020204" pitchFamily="34" charset="0"/>
              </a:rPr>
              <a:t>Click and watch the </a:t>
            </a:r>
            <a:r>
              <a:rPr lang="en-CA" sz="1800" dirty="0">
                <a:latin typeface="Arial" panose="020B0604020202020204" pitchFamily="34" charset="0"/>
                <a:cs typeface="Arial" panose="020B0604020202020204" pitchFamily="34" charset="0"/>
                <a:hlinkClick r:id="rId2"/>
              </a:rPr>
              <a:t>video</a:t>
            </a:r>
            <a:r>
              <a:rPr lang="en-CA" sz="1800" dirty="0">
                <a:latin typeface="Arial" panose="020B0604020202020204" pitchFamily="34" charset="0"/>
                <a:cs typeface="Arial" panose="020B0604020202020204" pitchFamily="34" charset="0"/>
              </a:rPr>
              <a:t>.</a:t>
            </a:r>
          </a:p>
          <a:p>
            <a:pPr marL="0" indent="0">
              <a:buNone/>
            </a:pPr>
            <a:r>
              <a:rPr lang="en-US" sz="1800" b="1" dirty="0">
                <a:latin typeface="Arial" panose="020B0604020202020204" pitchFamily="34" charset="0"/>
                <a:cs typeface="Arial" panose="020B0604020202020204" pitchFamily="34" charset="0"/>
              </a:rPr>
              <a:t>Step 2</a:t>
            </a:r>
          </a:p>
          <a:p>
            <a:r>
              <a:rPr lang="en-CA" sz="1800" dirty="0">
                <a:latin typeface="Arial" panose="020B0604020202020204" pitchFamily="34" charset="0"/>
                <a:cs typeface="Arial" panose="020B0604020202020204" pitchFamily="34" charset="0"/>
              </a:rPr>
              <a:t>Read a book from home or on </a:t>
            </a:r>
            <a:r>
              <a:rPr lang="en-CA" sz="1800" dirty="0">
                <a:latin typeface="Arial" panose="020B0604020202020204" pitchFamily="34" charset="0"/>
                <a:cs typeface="Arial" panose="020B0604020202020204" pitchFamily="34" charset="0"/>
                <a:hlinkClick r:id="rId3"/>
              </a:rPr>
              <a:t>RAZ kids</a:t>
            </a:r>
            <a:r>
              <a:rPr lang="en-CA" sz="1800" dirty="0">
                <a:latin typeface="Arial" panose="020B0604020202020204" pitchFamily="34" charset="0"/>
                <a:cs typeface="Arial" panose="020B0604020202020204" pitchFamily="34" charset="0"/>
              </a:rPr>
              <a:t>.</a:t>
            </a:r>
          </a:p>
          <a:p>
            <a:r>
              <a:rPr lang="en-CA" sz="1800" dirty="0">
                <a:latin typeface="Arial" panose="020B0604020202020204" pitchFamily="34" charset="0"/>
                <a:cs typeface="Arial" panose="020B0604020202020204" pitchFamily="34" charset="0"/>
              </a:rPr>
              <a:t>Find any ‘tr’ words in your book. Remember to always keep trying like </a:t>
            </a:r>
            <a:r>
              <a:rPr lang="en-CA" sz="1800" dirty="0" err="1">
                <a:latin typeface="Arial" panose="020B0604020202020204" pitchFamily="34" charset="0"/>
                <a:cs typeface="Arial" panose="020B0604020202020204" pitchFamily="34" charset="0"/>
              </a:rPr>
              <a:t>Tryin</a:t>
            </a:r>
            <a:r>
              <a:rPr lang="en-CA" sz="1800" dirty="0">
                <a:latin typeface="Arial" panose="020B0604020202020204" pitchFamily="34" charset="0"/>
                <a:cs typeface="Arial" panose="020B0604020202020204" pitchFamily="34" charset="0"/>
              </a:rPr>
              <a:t>’ Lion and solve those tricky words – don’t quit. </a:t>
            </a:r>
          </a:p>
          <a:p>
            <a:pPr marL="0" indent="0">
              <a:buNone/>
            </a:pPr>
            <a:r>
              <a:rPr lang="en-US" sz="1800" b="1" dirty="0">
                <a:latin typeface="Arial" panose="020B0604020202020204" pitchFamily="34" charset="0"/>
                <a:cs typeface="Arial" panose="020B0604020202020204" pitchFamily="34" charset="0"/>
              </a:rPr>
              <a:t>Step 3</a:t>
            </a:r>
          </a:p>
          <a:p>
            <a:r>
              <a:rPr lang="en-CA" sz="1800" dirty="0">
                <a:latin typeface="Arial" panose="020B0604020202020204" pitchFamily="34" charset="0"/>
                <a:cs typeface="Arial" panose="020B0604020202020204" pitchFamily="34" charset="0"/>
              </a:rPr>
              <a:t>Share your words you found with a parent or share it with Mr. Braico in an </a:t>
            </a:r>
            <a:r>
              <a:rPr lang="en-CA" sz="1800" dirty="0">
                <a:latin typeface="Arial" panose="020B0604020202020204" pitchFamily="34" charset="0"/>
                <a:cs typeface="Arial" panose="020B0604020202020204" pitchFamily="34" charset="0"/>
                <a:hlinkClick r:id="rId4"/>
              </a:rPr>
              <a:t>email</a:t>
            </a:r>
            <a:r>
              <a:rPr lang="en-CA" sz="1800" dirty="0">
                <a:latin typeface="Arial" panose="020B0604020202020204" pitchFamily="34" charset="0"/>
                <a:cs typeface="Arial" panose="020B0604020202020204" pitchFamily="34" charset="0"/>
              </a:rPr>
              <a:t> or on your ClassDojo portfolio.</a:t>
            </a:r>
          </a:p>
          <a:p>
            <a:pPr marL="0" indent="0">
              <a:buNone/>
            </a:pPr>
            <a:endParaRPr lang="en-US" sz="2400" dirty="0">
              <a:latin typeface="Arial" panose="020B0604020202020204" pitchFamily="34" charset="0"/>
              <a:cs typeface="Arial" panose="020B0604020202020204" pitchFamily="34" charset="0"/>
            </a:endParaRP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4294967295"/>
          </p:nvPr>
        </p:nvSpPr>
        <p:spPr>
          <a:xfrm>
            <a:off x="4201750" y="808942"/>
            <a:ext cx="7525918" cy="765945"/>
          </a:xfrm>
        </p:spPr>
        <p:txBody>
          <a:bodyPr>
            <a:normAutofit/>
          </a:bodyPr>
          <a:lstStyle/>
          <a:p>
            <a:r>
              <a:rPr lang="en-US" sz="2200" dirty="0">
                <a:solidFill>
                  <a:schemeClr val="accent4"/>
                </a:solidFill>
                <a:latin typeface="Arial" panose="020B0604020202020204" pitchFamily="34" charset="0"/>
                <a:cs typeface="Arial" panose="020B0604020202020204" pitchFamily="34" charset="0"/>
              </a:rPr>
              <a:t>I can apply a variety of strategies to help solve words.</a:t>
            </a:r>
            <a:endParaRPr lang="en-CA" sz="2200" dirty="0">
              <a:solidFill>
                <a:schemeClr val="accent4"/>
              </a:solidFill>
              <a:latin typeface="Arial" panose="020B0604020202020204" pitchFamily="34" charset="0"/>
              <a:cs typeface="Arial" panose="020B0604020202020204" pitchFamily="34" charset="0"/>
            </a:endParaRPr>
          </a:p>
        </p:txBody>
      </p:sp>
      <p:pic>
        <p:nvPicPr>
          <p:cNvPr id="10" name="Picture 9">
            <a:hlinkClick r:id="rId2"/>
            <a:extLst>
              <a:ext uri="{FF2B5EF4-FFF2-40B4-BE49-F238E27FC236}">
                <a16:creationId xmlns:a16="http://schemas.microsoft.com/office/drawing/2014/main" id="{109F4891-80C5-4894-9C81-4ABAC0CAC313}"/>
              </a:ext>
            </a:extLst>
          </p:cNvPr>
          <p:cNvPicPr>
            <a:picLocks noChangeAspect="1"/>
          </p:cNvPicPr>
          <p:nvPr/>
        </p:nvPicPr>
        <p:blipFill>
          <a:blip r:embed="rId5"/>
          <a:stretch>
            <a:fillRect/>
          </a:stretch>
        </p:blipFill>
        <p:spPr>
          <a:xfrm>
            <a:off x="9808918" y="1847372"/>
            <a:ext cx="1234221" cy="1344374"/>
          </a:xfrm>
          <a:prstGeom prst="rect">
            <a:avLst/>
          </a:prstGeom>
        </p:spPr>
      </p:pic>
    </p:spTree>
    <p:extLst>
      <p:ext uri="{BB962C8B-B14F-4D97-AF65-F5344CB8AC3E}">
        <p14:creationId xmlns:p14="http://schemas.microsoft.com/office/powerpoint/2010/main" val="3274792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normAutofit/>
          </a:bodyPr>
          <a:lstStyle/>
          <a:p>
            <a:r>
              <a:rPr lang="en-CA" sz="4000" dirty="0">
                <a:solidFill>
                  <a:schemeClr val="accent5">
                    <a:lumMod val="75000"/>
                  </a:schemeClr>
                </a:solidFill>
                <a:latin typeface="Arial" panose="020B0604020202020204" pitchFamily="34" charset="0"/>
                <a:cs typeface="Arial" panose="020B0604020202020204" pitchFamily="34" charset="0"/>
              </a:rPr>
              <a:t>Writing</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a:bodyPr>
          <a:lstStyle/>
          <a:p>
            <a:pPr marL="0" indent="0">
              <a:buNone/>
            </a:pPr>
            <a:r>
              <a:rPr lang="en-US" sz="1800" b="1" dirty="0">
                <a:latin typeface="Arial" panose="020B0604020202020204" pitchFamily="34" charset="0"/>
                <a:cs typeface="Arial" panose="020B0604020202020204" pitchFamily="34" charset="0"/>
              </a:rPr>
              <a:t>Step 1</a:t>
            </a:r>
          </a:p>
          <a:p>
            <a:r>
              <a:rPr lang="en-US" sz="1800" dirty="0">
                <a:latin typeface="Arial" panose="020B0604020202020204" pitchFamily="34" charset="0"/>
                <a:cs typeface="Arial" panose="020B0604020202020204" pitchFamily="34" charset="0"/>
              </a:rPr>
              <a:t>Click the </a:t>
            </a:r>
            <a:r>
              <a:rPr lang="en-US" sz="1800" dirty="0">
                <a:latin typeface="Arial" panose="020B0604020202020204" pitchFamily="34" charset="0"/>
                <a:cs typeface="Arial" panose="020B0604020202020204" pitchFamily="34" charset="0"/>
                <a:hlinkClick r:id="rId2"/>
              </a:rPr>
              <a:t>video</a:t>
            </a:r>
            <a:r>
              <a:rPr lang="en-US" sz="1800" dirty="0">
                <a:latin typeface="Arial" panose="020B0604020202020204" pitchFamily="34" charset="0"/>
                <a:cs typeface="Arial" panose="020B0604020202020204" pitchFamily="34" charset="0"/>
              </a:rPr>
              <a:t> and listen to Mrs. </a:t>
            </a:r>
            <a:r>
              <a:rPr lang="en-US" sz="1800" dirty="0" err="1">
                <a:latin typeface="Arial" panose="020B0604020202020204" pitchFamily="34" charset="0"/>
                <a:cs typeface="Arial" panose="020B0604020202020204" pitchFamily="34" charset="0"/>
              </a:rPr>
              <a:t>Biesbroek</a:t>
            </a:r>
            <a:r>
              <a:rPr lang="en-US" sz="1800" dirty="0">
                <a:latin typeface="Arial" panose="020B0604020202020204" pitchFamily="34" charset="0"/>
                <a:cs typeface="Arial" panose="020B0604020202020204" pitchFamily="34" charset="0"/>
              </a:rPr>
              <a:t> read Enemy Pie. </a:t>
            </a:r>
          </a:p>
          <a:p>
            <a:pPr marL="0" indent="0">
              <a:buNone/>
            </a:pPr>
            <a:r>
              <a:rPr lang="en-US" sz="1800" b="1" dirty="0">
                <a:latin typeface="Arial" panose="020B0604020202020204" pitchFamily="34" charset="0"/>
                <a:cs typeface="Arial" panose="020B0604020202020204" pitchFamily="34" charset="0"/>
              </a:rPr>
              <a:t>Step 2</a:t>
            </a:r>
          </a:p>
          <a:p>
            <a:r>
              <a:rPr lang="en-CA" sz="1800" dirty="0">
                <a:latin typeface="Arial" panose="020B0604020202020204" pitchFamily="34" charset="0"/>
                <a:cs typeface="Arial" panose="020B0604020202020204" pitchFamily="34" charset="0"/>
              </a:rPr>
              <a:t>Read and answer the questions from the comprehension quiz to see how well you remember Enemy Pie.</a:t>
            </a:r>
          </a:p>
          <a:p>
            <a:pPr marL="0" indent="0">
              <a:buNone/>
            </a:pPr>
            <a:endParaRPr lang="en-CA" sz="1800" dirty="0">
              <a:latin typeface="Arial" panose="020B0604020202020204" pitchFamily="34" charset="0"/>
              <a:cs typeface="Arial" panose="020B0604020202020204" pitchFamily="34" charset="0"/>
            </a:endParaRPr>
          </a:p>
        </p:txBody>
      </p:sp>
      <p:pic>
        <p:nvPicPr>
          <p:cNvPr id="7" name="Picture 2">
            <a:hlinkClick r:id="rId2"/>
            <a:extLst>
              <a:ext uri="{FF2B5EF4-FFF2-40B4-BE49-F238E27FC236}">
                <a16:creationId xmlns:a16="http://schemas.microsoft.com/office/drawing/2014/main" id="{5BDD67BB-D2F8-4F9E-8B0C-5581207030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7659" y="1840936"/>
            <a:ext cx="1068822" cy="13255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51992F7-F330-4C61-AC5D-782DACA2B62B}"/>
              </a:ext>
            </a:extLst>
          </p:cNvPr>
          <p:cNvPicPr>
            <a:picLocks noChangeAspect="1"/>
          </p:cNvPicPr>
          <p:nvPr/>
        </p:nvPicPr>
        <p:blipFill>
          <a:blip r:embed="rId4"/>
          <a:stretch>
            <a:fillRect/>
          </a:stretch>
        </p:blipFill>
        <p:spPr>
          <a:xfrm>
            <a:off x="8024244" y="3691502"/>
            <a:ext cx="3932237" cy="2614444"/>
          </a:xfrm>
          <a:prstGeom prst="rect">
            <a:avLst/>
          </a:prstGeom>
        </p:spPr>
      </p:pic>
    </p:spTree>
    <p:extLst>
      <p:ext uri="{BB962C8B-B14F-4D97-AF65-F5344CB8AC3E}">
        <p14:creationId xmlns:p14="http://schemas.microsoft.com/office/powerpoint/2010/main" val="1149485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normAutofit/>
          </a:bodyPr>
          <a:lstStyle/>
          <a:p>
            <a:r>
              <a:rPr lang="en-CA" sz="4000" dirty="0">
                <a:solidFill>
                  <a:schemeClr val="accent5">
                    <a:lumMod val="75000"/>
                  </a:schemeClr>
                </a:solidFill>
                <a:latin typeface="Arial" panose="020B0604020202020204" pitchFamily="34" charset="0"/>
                <a:cs typeface="Arial" panose="020B0604020202020204" pitchFamily="34" charset="0"/>
              </a:rPr>
              <a:t>Writing</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a:bodyPr>
          <a:lstStyle/>
          <a:p>
            <a:pPr marL="0" indent="0">
              <a:buNone/>
            </a:pPr>
            <a:r>
              <a:rPr lang="en-US" sz="1800" b="1" dirty="0">
                <a:latin typeface="Arial" panose="020B0604020202020204" pitchFamily="34" charset="0"/>
                <a:cs typeface="Arial" panose="020B0604020202020204" pitchFamily="34" charset="0"/>
              </a:rPr>
              <a:t>Step 3</a:t>
            </a:r>
          </a:p>
          <a:p>
            <a:r>
              <a:rPr lang="en-CA" sz="1800" dirty="0">
                <a:latin typeface="Arial" panose="020B0604020202020204" pitchFamily="34" charset="0"/>
                <a:cs typeface="Arial" panose="020B0604020202020204" pitchFamily="34" charset="0"/>
              </a:rPr>
              <a:t>Click the </a:t>
            </a:r>
            <a:r>
              <a:rPr lang="en-CA" sz="1800" dirty="0">
                <a:latin typeface="Arial" panose="020B0604020202020204" pitchFamily="34" charset="0"/>
                <a:cs typeface="Arial" panose="020B0604020202020204" pitchFamily="34" charset="0"/>
                <a:hlinkClick r:id="rId2"/>
              </a:rPr>
              <a:t>video</a:t>
            </a:r>
            <a:r>
              <a:rPr lang="en-CA" sz="1800" dirty="0">
                <a:latin typeface="Arial" panose="020B0604020202020204" pitchFamily="34" charset="0"/>
                <a:cs typeface="Arial" panose="020B0604020202020204" pitchFamily="34" charset="0"/>
              </a:rPr>
              <a:t> and see the answers to the comprehension quiz. How did you do?</a:t>
            </a:r>
          </a:p>
          <a:p>
            <a:endParaRPr lang="en-CA" sz="18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DC536AE-4772-458F-B423-357B005B2A0E}"/>
              </a:ext>
            </a:extLst>
          </p:cNvPr>
          <p:cNvPicPr>
            <a:picLocks noChangeAspect="1"/>
          </p:cNvPicPr>
          <p:nvPr/>
        </p:nvPicPr>
        <p:blipFill>
          <a:blip r:embed="rId3"/>
          <a:stretch>
            <a:fillRect/>
          </a:stretch>
        </p:blipFill>
        <p:spPr>
          <a:xfrm>
            <a:off x="3378877" y="2865372"/>
            <a:ext cx="4823739" cy="3207181"/>
          </a:xfrm>
          <a:prstGeom prst="rect">
            <a:avLst/>
          </a:prstGeom>
        </p:spPr>
      </p:pic>
    </p:spTree>
    <p:extLst>
      <p:ext uri="{BB962C8B-B14F-4D97-AF65-F5344CB8AC3E}">
        <p14:creationId xmlns:p14="http://schemas.microsoft.com/office/powerpoint/2010/main" val="1698996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normAutofit/>
          </a:bodyPr>
          <a:lstStyle/>
          <a:p>
            <a:r>
              <a:rPr lang="en-CA" sz="4000" dirty="0">
                <a:solidFill>
                  <a:schemeClr val="accent6"/>
                </a:solidFill>
                <a:latin typeface="Arial" panose="020B0604020202020204" pitchFamily="34" charset="0"/>
                <a:cs typeface="Arial" panose="020B0604020202020204" pitchFamily="34" charset="0"/>
              </a:rPr>
              <a:t>Math</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a:bodyPr>
          <a:lstStyle/>
          <a:p>
            <a:pPr marL="0" indent="0">
              <a:buNone/>
            </a:pPr>
            <a:r>
              <a:rPr lang="en-US" sz="1800" b="1" dirty="0">
                <a:latin typeface="Arial" panose="020B0604020202020204" pitchFamily="34" charset="0"/>
                <a:cs typeface="Arial" panose="020B0604020202020204" pitchFamily="34" charset="0"/>
              </a:rPr>
              <a:t>Step 1</a:t>
            </a:r>
          </a:p>
          <a:p>
            <a:r>
              <a:rPr lang="en-US" sz="1900" dirty="0">
                <a:latin typeface="Arial" panose="020B0604020202020204" pitchFamily="34" charset="0"/>
                <a:cs typeface="Arial" panose="020B0604020202020204" pitchFamily="34" charset="0"/>
              </a:rPr>
              <a:t>Click the </a:t>
            </a:r>
            <a:r>
              <a:rPr lang="en-US" sz="1900" dirty="0">
                <a:latin typeface="Arial" panose="020B0604020202020204" pitchFamily="34" charset="0"/>
                <a:cs typeface="Arial" panose="020B0604020202020204" pitchFamily="34" charset="0"/>
                <a:hlinkClick r:id="rId2"/>
              </a:rPr>
              <a:t>video</a:t>
            </a:r>
            <a:r>
              <a:rPr lang="en-US" sz="1900" dirty="0">
                <a:latin typeface="Arial" panose="020B0604020202020204" pitchFamily="34" charset="0"/>
                <a:cs typeface="Arial" panose="020B0604020202020204" pitchFamily="34" charset="0"/>
              </a:rPr>
              <a:t> to learn more about subtracting with regrouping.</a:t>
            </a:r>
          </a:p>
          <a:p>
            <a:pPr lvl="1"/>
            <a:r>
              <a:rPr lang="en-US" sz="1900" dirty="0">
                <a:latin typeface="Arial" panose="020B0604020202020204" pitchFamily="34" charset="0"/>
                <a:cs typeface="Arial" panose="020B0604020202020204" pitchFamily="34" charset="0"/>
              </a:rPr>
              <a:t>User: westminster1</a:t>
            </a:r>
          </a:p>
          <a:p>
            <a:pPr lvl="1"/>
            <a:r>
              <a:rPr lang="en-US" sz="1900" dirty="0">
                <a:latin typeface="Arial" panose="020B0604020202020204" pitchFamily="34" charset="0"/>
                <a:cs typeface="Arial" panose="020B0604020202020204" pitchFamily="34" charset="0"/>
              </a:rPr>
              <a:t>Password: westie1</a:t>
            </a:r>
          </a:p>
          <a:p>
            <a:pPr marL="0" indent="0">
              <a:buNone/>
            </a:pPr>
            <a:r>
              <a:rPr lang="en-US" sz="1800" b="1" dirty="0">
                <a:latin typeface="Arial" panose="020B0604020202020204" pitchFamily="34" charset="0"/>
                <a:cs typeface="Arial" panose="020B0604020202020204" pitchFamily="34" charset="0"/>
              </a:rPr>
              <a:t>Step 2</a:t>
            </a:r>
          </a:p>
          <a:p>
            <a:r>
              <a:rPr lang="en-US" sz="1800" dirty="0">
                <a:latin typeface="Arial" panose="020B0604020202020204" pitchFamily="34" charset="0"/>
                <a:cs typeface="Arial" panose="020B0604020202020204" pitchFamily="34" charset="0"/>
              </a:rPr>
              <a:t>Do the EASY or HARD quiz found under the video.</a:t>
            </a:r>
          </a:p>
          <a:p>
            <a:pPr marL="0" indent="0">
              <a:buNone/>
            </a:pPr>
            <a:r>
              <a:rPr lang="en-US" sz="1800" b="1" dirty="0">
                <a:latin typeface="Arial" panose="020B0604020202020204" pitchFamily="34" charset="0"/>
                <a:cs typeface="Arial" panose="020B0604020202020204" pitchFamily="34" charset="0"/>
              </a:rPr>
              <a:t>Step 3</a:t>
            </a:r>
          </a:p>
          <a:p>
            <a:r>
              <a:rPr lang="en-US" sz="1800" dirty="0">
                <a:latin typeface="Arial" panose="020B0604020202020204" pitchFamily="34" charset="0"/>
                <a:cs typeface="Arial" panose="020B0604020202020204" pitchFamily="34" charset="0"/>
                <a:hlinkClick r:id="rId3"/>
              </a:rPr>
              <a:t>Practice</a:t>
            </a:r>
            <a:r>
              <a:rPr lang="en-US" sz="1800" dirty="0">
                <a:latin typeface="Arial" panose="020B0604020202020204" pitchFamily="34" charset="0"/>
                <a:cs typeface="Arial" panose="020B0604020202020204" pitchFamily="34" charset="0"/>
              </a:rPr>
              <a:t> your subtraction regrouping skills.</a:t>
            </a:r>
          </a:p>
          <a:p>
            <a:r>
              <a:rPr lang="en-US" sz="1800" dirty="0">
                <a:latin typeface="Arial" panose="020B0604020202020204" pitchFamily="34" charset="0"/>
                <a:cs typeface="Arial" panose="020B0604020202020204" pitchFamily="34" charset="0"/>
                <a:hlinkClick r:id="rId4"/>
              </a:rPr>
              <a:t>Subtract</a:t>
            </a:r>
            <a:r>
              <a:rPr lang="en-US" sz="1800" dirty="0">
                <a:latin typeface="Arial" panose="020B0604020202020204" pitchFamily="34" charset="0"/>
                <a:cs typeface="Arial" panose="020B0604020202020204" pitchFamily="34" charset="0"/>
              </a:rPr>
              <a:t> 2-digit numbers by 2-digit numbers.</a:t>
            </a:r>
          </a:p>
          <a:p>
            <a:pPr lvl="1"/>
            <a:r>
              <a:rPr lang="en-US" sz="1400" dirty="0">
                <a:latin typeface="Arial" panose="020B0604020202020204" pitchFamily="34" charset="0"/>
                <a:cs typeface="Arial" panose="020B0604020202020204" pitchFamily="34" charset="0"/>
              </a:rPr>
              <a:t>Click Sign In </a:t>
            </a:r>
            <a:r>
              <a:rPr lang="en-US" sz="1400" dirty="0">
                <a:latin typeface="Arial" panose="020B0604020202020204" pitchFamily="34" charset="0"/>
                <a:cs typeface="Arial" panose="020B0604020202020204" pitchFamily="34" charset="0"/>
                <a:sym typeface="Wingdings" panose="05000000000000000000" pitchFamily="2" charset="2"/>
              </a:rPr>
              <a:t> Class  JUMJUU  find name  Password: 1234</a:t>
            </a:r>
            <a:endParaRPr lang="en-US" sz="14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pPr marL="0" indent="0">
              <a:buNone/>
            </a:pPr>
            <a:endParaRPr lang="en-US" sz="1900" dirty="0">
              <a:latin typeface="Arial" panose="020B0604020202020204" pitchFamily="34" charset="0"/>
              <a:cs typeface="Arial" panose="020B0604020202020204" pitchFamily="34" charset="0"/>
            </a:endParaRP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4294967295"/>
          </p:nvPr>
        </p:nvSpPr>
        <p:spPr>
          <a:xfrm>
            <a:off x="3472576" y="858966"/>
            <a:ext cx="7778364" cy="660896"/>
          </a:xfrm>
        </p:spPr>
        <p:txBody>
          <a:bodyPr>
            <a:normAutofit/>
          </a:bodyPr>
          <a:lstStyle/>
          <a:p>
            <a:r>
              <a:rPr lang="en-US" sz="2200" dirty="0">
                <a:solidFill>
                  <a:schemeClr val="accent6"/>
                </a:solidFill>
                <a:latin typeface="Arial" panose="020B0604020202020204" pitchFamily="34" charset="0"/>
                <a:cs typeface="Arial" panose="020B0604020202020204" pitchFamily="34" charset="0"/>
              </a:rPr>
              <a:t>I can show an understanding of subtracting numbers.</a:t>
            </a:r>
            <a:endParaRPr lang="en-CA" sz="2200" dirty="0">
              <a:solidFill>
                <a:schemeClr val="accent6"/>
              </a:solidFill>
              <a:latin typeface="Arial" panose="020B0604020202020204" pitchFamily="34" charset="0"/>
              <a:cs typeface="Arial" panose="020B0604020202020204" pitchFamily="34" charset="0"/>
            </a:endParaRPr>
          </a:p>
        </p:txBody>
      </p:sp>
      <p:pic>
        <p:nvPicPr>
          <p:cNvPr id="18" name="Picture 17">
            <a:hlinkClick r:id="rId2"/>
            <a:extLst>
              <a:ext uri="{FF2B5EF4-FFF2-40B4-BE49-F238E27FC236}">
                <a16:creationId xmlns:a16="http://schemas.microsoft.com/office/drawing/2014/main" id="{180462F0-62F6-4FF6-90C8-528369DAF8F3}"/>
              </a:ext>
            </a:extLst>
          </p:cNvPr>
          <p:cNvPicPr>
            <a:picLocks noChangeAspect="1"/>
          </p:cNvPicPr>
          <p:nvPr/>
        </p:nvPicPr>
        <p:blipFill>
          <a:blip r:embed="rId5"/>
          <a:stretch>
            <a:fillRect/>
          </a:stretch>
        </p:blipFill>
        <p:spPr>
          <a:xfrm>
            <a:off x="9479646" y="2013703"/>
            <a:ext cx="2182494" cy="1561514"/>
          </a:xfrm>
          <a:prstGeom prst="rect">
            <a:avLst/>
          </a:prstGeom>
        </p:spPr>
      </p:pic>
      <p:pic>
        <p:nvPicPr>
          <p:cNvPr id="19" name="Picture 18">
            <a:hlinkClick r:id="rId3"/>
            <a:extLst>
              <a:ext uri="{FF2B5EF4-FFF2-40B4-BE49-F238E27FC236}">
                <a16:creationId xmlns:a16="http://schemas.microsoft.com/office/drawing/2014/main" id="{E2E5D78D-EFBB-416E-A3FA-1334F5B03CE4}"/>
              </a:ext>
            </a:extLst>
          </p:cNvPr>
          <p:cNvPicPr>
            <a:picLocks noChangeAspect="1"/>
          </p:cNvPicPr>
          <p:nvPr/>
        </p:nvPicPr>
        <p:blipFill>
          <a:blip r:embed="rId6"/>
          <a:stretch>
            <a:fillRect/>
          </a:stretch>
        </p:blipFill>
        <p:spPr>
          <a:xfrm>
            <a:off x="8928738" y="4650440"/>
            <a:ext cx="1117599" cy="895164"/>
          </a:xfrm>
          <a:prstGeom prst="rect">
            <a:avLst/>
          </a:prstGeom>
        </p:spPr>
      </p:pic>
      <p:pic>
        <p:nvPicPr>
          <p:cNvPr id="20" name="Picture 19">
            <a:hlinkClick r:id="rId4"/>
            <a:extLst>
              <a:ext uri="{FF2B5EF4-FFF2-40B4-BE49-F238E27FC236}">
                <a16:creationId xmlns:a16="http://schemas.microsoft.com/office/drawing/2014/main" id="{AA1C6F0B-4773-4223-B4CF-2FEB70C695FA}"/>
              </a:ext>
            </a:extLst>
          </p:cNvPr>
          <p:cNvPicPr>
            <a:picLocks noChangeAspect="1"/>
          </p:cNvPicPr>
          <p:nvPr/>
        </p:nvPicPr>
        <p:blipFill>
          <a:blip r:embed="rId7"/>
          <a:stretch>
            <a:fillRect/>
          </a:stretch>
        </p:blipFill>
        <p:spPr>
          <a:xfrm>
            <a:off x="10188930" y="4635752"/>
            <a:ext cx="1164870" cy="924539"/>
          </a:xfrm>
          <a:prstGeom prst="rect">
            <a:avLst/>
          </a:prstGeom>
        </p:spPr>
      </p:pic>
    </p:spTree>
    <p:extLst>
      <p:ext uri="{BB962C8B-B14F-4D97-AF65-F5344CB8AC3E}">
        <p14:creationId xmlns:p14="http://schemas.microsoft.com/office/powerpoint/2010/main" val="3769655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5AB-AF53-4CD3-B8F4-686E6397F310}"/>
              </a:ext>
            </a:extLst>
          </p:cNvPr>
          <p:cNvSpPr>
            <a:spLocks noGrp="1"/>
          </p:cNvSpPr>
          <p:nvPr>
            <p:ph type="title"/>
          </p:nvPr>
        </p:nvSpPr>
        <p:spPr/>
        <p:txBody>
          <a:bodyPr/>
          <a:lstStyle/>
          <a:p>
            <a:r>
              <a:rPr lang="en-CA" dirty="0">
                <a:solidFill>
                  <a:schemeClr val="accent2"/>
                </a:solidFill>
                <a:latin typeface="Arial" panose="020B0604020202020204" pitchFamily="34" charset="0"/>
                <a:cs typeface="Arial" panose="020B0604020202020204" pitchFamily="34" charset="0"/>
              </a:rPr>
              <a:t>Daily Physical Activity</a:t>
            </a:r>
          </a:p>
        </p:txBody>
      </p:sp>
      <p:sp>
        <p:nvSpPr>
          <p:cNvPr id="5" name="Content Placeholder 4">
            <a:extLst>
              <a:ext uri="{FF2B5EF4-FFF2-40B4-BE49-F238E27FC236}">
                <a16:creationId xmlns:a16="http://schemas.microsoft.com/office/drawing/2014/main" id="{498CDD88-89D9-42FD-9CBD-10E7B30FBF35}"/>
              </a:ext>
            </a:extLst>
          </p:cNvPr>
          <p:cNvSpPr>
            <a:spLocks noGrp="1"/>
          </p:cNvSpPr>
          <p:nvPr>
            <p:ph sz="half" idx="2"/>
          </p:nvPr>
        </p:nvSpPr>
        <p:spPr/>
        <p:txBody>
          <a:bodyPr>
            <a:normAutofit lnSpcReduction="10000"/>
          </a:bodyPr>
          <a:lstStyle/>
          <a:p>
            <a:pPr marL="0" indent="0">
              <a:buNone/>
            </a:pPr>
            <a:r>
              <a:rPr lang="en-CA" dirty="0">
                <a:latin typeface="Arial" panose="020B0604020202020204" pitchFamily="34" charset="0"/>
                <a:cs typeface="Arial" panose="020B0604020202020204" pitchFamily="34" charset="0"/>
              </a:rPr>
              <a:t>Choose one (or more) activities for your DPA.</a:t>
            </a:r>
          </a:p>
          <a:p>
            <a:r>
              <a:rPr lang="en-CA" dirty="0">
                <a:latin typeface="Arial" panose="020B0604020202020204" pitchFamily="34" charset="0"/>
                <a:cs typeface="Arial" panose="020B0604020202020204" pitchFamily="34" charset="0"/>
                <a:hlinkClick r:id="rId2"/>
              </a:rPr>
              <a:t>GoNoodle</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hlinkClick r:id="rId3"/>
              </a:rPr>
              <a:t>Fresh Start Fitness</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hlinkClick r:id="rId4"/>
              </a:rPr>
              <a:t>Maximo</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hlinkClick r:id="rId5"/>
              </a:rPr>
              <a:t>Calming Down</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hlinkClick r:id="rId6"/>
              </a:rPr>
              <a:t>Mrs. McIntyre DPA</a:t>
            </a:r>
            <a:endParaRPr lang="en-CA"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89CEC03E-E0CE-48CE-93FD-FBCE57D7AC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633" y="2298001"/>
            <a:ext cx="4514850" cy="351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454402"/>
      </p:ext>
    </p:extLst>
  </p:cSld>
  <p:clrMapOvr>
    <a:masterClrMapping/>
  </p:clrMapOvr>
</p:sld>
</file>

<file path=ppt/theme/theme1.xml><?xml version="1.0" encoding="utf-8"?>
<a:theme xmlns:a="http://schemas.openxmlformats.org/drawingml/2006/main" name="SketchyVTI">
  <a:themeElements>
    <a:clrScheme name="AnalogousFromDarkSeedRightStep">
      <a:dk1>
        <a:srgbClr val="000000"/>
      </a:dk1>
      <a:lt1>
        <a:srgbClr val="FFFFFF"/>
      </a:lt1>
      <a:dk2>
        <a:srgbClr val="413424"/>
      </a:dk2>
      <a:lt2>
        <a:srgbClr val="E8E2E5"/>
      </a:lt2>
      <a:accent1>
        <a:srgbClr val="20B66C"/>
      </a:accent1>
      <a:accent2>
        <a:srgbClr val="14B4A8"/>
      </a:accent2>
      <a:accent3>
        <a:srgbClr val="29A6E7"/>
      </a:accent3>
      <a:accent4>
        <a:srgbClr val="2F58D9"/>
      </a:accent4>
      <a:accent5>
        <a:srgbClr val="6144EA"/>
      </a:accent5>
      <a:accent6>
        <a:srgbClr val="9129D8"/>
      </a:accent6>
      <a:hlink>
        <a:srgbClr val="85862C"/>
      </a:hlink>
      <a:folHlink>
        <a:srgbClr val="7F7F7F"/>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BCC1D7AB61D146A6566415FBD49CE6" ma:contentTypeVersion="33" ma:contentTypeDescription="Create a new document." ma:contentTypeScope="" ma:versionID="dd8284542b05649bf4a513721eb2038d">
  <xsd:schema xmlns:xsd="http://www.w3.org/2001/XMLSchema" xmlns:xs="http://www.w3.org/2001/XMLSchema" xmlns:p="http://schemas.microsoft.com/office/2006/metadata/properties" xmlns:ns3="c17d24db-1525-423a-a246-76d2fc38ff69" xmlns:ns4="2dfdbd87-feb3-4b3a-b11d-aaad4bfbe884" targetNamespace="http://schemas.microsoft.com/office/2006/metadata/properties" ma:root="true" ma:fieldsID="20ff5c8fe64553906c1a5cfff9fd2cc4" ns3:_="" ns4:_="">
    <xsd:import namespace="c17d24db-1525-423a-a246-76d2fc38ff69"/>
    <xsd:import namespace="2dfdbd87-feb3-4b3a-b11d-aaad4bfbe884"/>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TeamsChannelId" minOccurs="0"/>
                <xsd:element ref="ns3:Math_Settings" minOccurs="0"/>
                <xsd:element ref="ns3:Distribution_Groups" minOccurs="0"/>
                <xsd:element ref="ns3:LMS_Mappings" minOccurs="0"/>
                <xsd:element ref="ns3:IsNotebookLock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d24db-1525-423a-a246-76d2fc38ff6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Owner" ma:index="1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3" nillable="true" ma:displayName="Default Section Names" ma:internalName="DefaultSectionNames">
      <xsd:simpleType>
        <xsd:restriction base="dms:Note">
          <xsd:maxLength value="255"/>
        </xsd:restriction>
      </xsd:simpleType>
    </xsd:element>
    <xsd:element name="Templates" ma:index="14" nillable="true" ma:displayName="Templates" ma:internalName="Templat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Location" ma:index="31" nillable="true" ma:displayName="MediaServiceLocation" ma:internalName="MediaServiceLocation"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element name="TeamsChannelId" ma:index="36" nillable="true" ma:displayName="Teams Channel Id" ma:internalName="TeamsChannelId">
      <xsd:simpleType>
        <xsd:restriction base="dms:Text"/>
      </xsd:simpleType>
    </xsd:element>
    <xsd:element name="Math_Settings" ma:index="37" nillable="true" ma:displayName="Math Settings" ma:internalName="Math_Settings">
      <xsd:simpleType>
        <xsd:restriction base="dms:Text"/>
      </xsd:simpleType>
    </xsd:element>
    <xsd:element name="Distribution_Groups" ma:index="38" nillable="true" ma:displayName="Distribution Groups" ma:internalName="Distribution_Groups">
      <xsd:simpleType>
        <xsd:restriction base="dms:Note">
          <xsd:maxLength value="255"/>
        </xsd:restriction>
      </xsd:simpleType>
    </xsd:element>
    <xsd:element name="LMS_Mappings" ma:index="39" nillable="true" ma:displayName="LMS Mappings" ma:internalName="LMS_Mappings">
      <xsd:simpleType>
        <xsd:restriction base="dms:Note">
          <xsd:maxLength value="255"/>
        </xsd:restriction>
      </xsd:simpleType>
    </xsd:element>
    <xsd:element name="IsNotebookLocked" ma:index="40" nillable="true" ma:displayName="Is Notebook Locked" ma:internalName="IsNotebookLock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dfdbd87-feb3-4b3a-b11d-aaad4bfbe884" elementFormDefault="qualified">
    <xsd:import namespace="http://schemas.microsoft.com/office/2006/documentManagement/types"/>
    <xsd:import namespace="http://schemas.microsoft.com/office/infopath/2007/PartnerControls"/>
    <xsd:element name="SharedWithUsers" ma:index="2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description="" ma:internalName="SharedWithDetails" ma:readOnly="true">
      <xsd:simpleType>
        <xsd:restriction base="dms:Note">
          <xsd:maxLength value="255"/>
        </xsd:restriction>
      </xsd:simpleType>
    </xsd:element>
    <xsd:element name="SharingHintHash" ma:index="27"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eachers xmlns="c17d24db-1525-423a-a246-76d2fc38ff69">
      <UserInfo>
        <DisplayName/>
        <AccountId xsi:nil="true"/>
        <AccountType/>
      </UserInfo>
    </Teachers>
    <Student_Groups xmlns="c17d24db-1525-423a-a246-76d2fc38ff69">
      <UserInfo>
        <DisplayName/>
        <AccountId xsi:nil="true"/>
        <AccountType/>
      </UserInfo>
    </Student_Groups>
    <Has_Teacher_Only_SectionGroup xmlns="c17d24db-1525-423a-a246-76d2fc38ff69" xsi:nil="true"/>
    <Students xmlns="c17d24db-1525-423a-a246-76d2fc38ff69">
      <UserInfo>
        <DisplayName/>
        <AccountId xsi:nil="true"/>
        <AccountType/>
      </UserInfo>
    </Students>
    <Templates xmlns="c17d24db-1525-423a-a246-76d2fc38ff69" xsi:nil="true"/>
    <Self_Registration_Enabled xmlns="c17d24db-1525-423a-a246-76d2fc38ff69" xsi:nil="true"/>
    <AppVersion xmlns="c17d24db-1525-423a-a246-76d2fc38ff69" xsi:nil="true"/>
    <Invited_Teachers xmlns="c17d24db-1525-423a-a246-76d2fc38ff69" xsi:nil="true"/>
    <NotebookType xmlns="c17d24db-1525-423a-a246-76d2fc38ff69" xsi:nil="true"/>
    <DefaultSectionNames xmlns="c17d24db-1525-423a-a246-76d2fc38ff69" xsi:nil="true"/>
    <Is_Collaboration_Space_Locked xmlns="c17d24db-1525-423a-a246-76d2fc38ff69" xsi:nil="true"/>
    <FolderType xmlns="c17d24db-1525-423a-a246-76d2fc38ff69" xsi:nil="true"/>
    <Owner xmlns="c17d24db-1525-423a-a246-76d2fc38ff69">
      <UserInfo>
        <DisplayName/>
        <AccountId xsi:nil="true"/>
        <AccountType/>
      </UserInfo>
    </Owner>
    <CultureName xmlns="c17d24db-1525-423a-a246-76d2fc38ff69" xsi:nil="true"/>
    <Invited_Students xmlns="c17d24db-1525-423a-a246-76d2fc38ff69" xsi:nil="true"/>
    <Math_Settings xmlns="c17d24db-1525-423a-a246-76d2fc38ff69" xsi:nil="true"/>
    <LMS_Mappings xmlns="c17d24db-1525-423a-a246-76d2fc38ff69" xsi:nil="true"/>
    <IsNotebookLocked xmlns="c17d24db-1525-423a-a246-76d2fc38ff69" xsi:nil="true"/>
    <Distribution_Groups xmlns="c17d24db-1525-423a-a246-76d2fc38ff69" xsi:nil="true"/>
    <TeamsChannelId xmlns="c17d24db-1525-423a-a246-76d2fc38ff69" xsi:nil="true"/>
  </documentManagement>
</p:properties>
</file>

<file path=customXml/itemProps1.xml><?xml version="1.0" encoding="utf-8"?>
<ds:datastoreItem xmlns:ds="http://schemas.openxmlformats.org/officeDocument/2006/customXml" ds:itemID="{6E5ADA08-FB89-44D1-82F9-116D5908BF66}">
  <ds:schemaRefs>
    <ds:schemaRef ds:uri="http://schemas.microsoft.com/sharepoint/v3/contenttype/forms"/>
  </ds:schemaRefs>
</ds:datastoreItem>
</file>

<file path=customXml/itemProps2.xml><?xml version="1.0" encoding="utf-8"?>
<ds:datastoreItem xmlns:ds="http://schemas.openxmlformats.org/officeDocument/2006/customXml" ds:itemID="{1B75F652-03F4-482D-8065-ED14A94C5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7d24db-1525-423a-a246-76d2fc38ff69"/>
    <ds:schemaRef ds:uri="2dfdbd87-feb3-4b3a-b11d-aaad4bfbe8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747C74-A129-4593-B9B0-97DEAF32D0CC}">
  <ds:schemaRefs>
    <ds:schemaRef ds:uri="http://schemas.microsoft.com/office/2006/metadata/properties"/>
    <ds:schemaRef ds:uri="http://schemas.microsoft.com/office/infopath/2007/PartnerControls"/>
    <ds:schemaRef ds:uri="c17d24db-1525-423a-a246-76d2fc38ff69"/>
  </ds:schemaRefs>
</ds:datastoreItem>
</file>

<file path=docProps/app.xml><?xml version="1.0" encoding="utf-8"?>
<Properties xmlns="http://schemas.openxmlformats.org/officeDocument/2006/extended-properties" xmlns:vt="http://schemas.openxmlformats.org/officeDocument/2006/docPropsVTypes">
  <TotalTime>2342</TotalTime>
  <Words>347</Words>
  <Application>Microsoft Office PowerPoint</Application>
  <PresentationFormat>Widescreen</PresentationFormat>
  <Paragraphs>49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The Hand</vt:lpstr>
      <vt:lpstr>The Serif Hand Black</vt:lpstr>
      <vt:lpstr>SketchyVTI</vt:lpstr>
      <vt:lpstr>Braico’s Class 1/2</vt:lpstr>
      <vt:lpstr>Table of Contents</vt:lpstr>
      <vt:lpstr>Morning Message</vt:lpstr>
      <vt:lpstr>Reading</vt:lpstr>
      <vt:lpstr>Writing</vt:lpstr>
      <vt:lpstr>Writing</vt:lpstr>
      <vt:lpstr>Math</vt:lpstr>
      <vt:lpstr>Daily Physical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BRAICO’s Class 1/2</dc:title>
  <dc:creator>Dan Braico</dc:creator>
  <cp:lastModifiedBy>Dan Braico</cp:lastModifiedBy>
  <cp:revision>31</cp:revision>
  <dcterms:created xsi:type="dcterms:W3CDTF">2020-03-31T19:26:18Z</dcterms:created>
  <dcterms:modified xsi:type="dcterms:W3CDTF">2020-05-07T21:09:00Z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0x01010044BCC1D7AB61D146A6566415FBD49CE6</vt:lpwstr>
  </property>
</Properties>
</file>