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sldIdLst>
    <p:sldId id="256" r:id="rId5"/>
    <p:sldId id="266" r:id="rId6"/>
    <p:sldId id="258" r:id="rId7"/>
    <p:sldId id="267" r:id="rId8"/>
    <p:sldId id="263"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41" d="100"/>
          <a:sy n="41" d="100"/>
        </p:scale>
        <p:origin x="60"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037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1231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94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483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294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9562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13470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672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2649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07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5/4/2020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6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5/4/2020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8003333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idsa-z.com/main/Login" TargetMode="External"/><Relationship Id="rId2" Type="http://schemas.openxmlformats.org/officeDocument/2006/relationships/hyperlink" Target="https://www.youtube.com/watch?v=ohusxUrG5eQ"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dan.braico@lethsd.ab.c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1rgjOVIifEU&amp;list=PLrwsmTAHQP4EHYSK8mYNaAIv7CLkEIZKp"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ab.mathgames.com/skill/2.39-regrouping-tens-and-ones-i" TargetMode="External"/><Relationship Id="rId7" Type="http://schemas.openxmlformats.org/officeDocument/2006/relationships/image" Target="../media/image7.png"/><Relationship Id="rId2" Type="http://schemas.openxmlformats.org/officeDocument/2006/relationships/hyperlink" Target="https://jr.brainpop.com/math/additionandsubtraction/addingwithregroupin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ca.ixl.com/math/grade-1/add-a-one-digit-number-to-a-two-digit-number-with-regroupin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playlist?list=PLAwOTEJXH-cOZhAkeI9tkWPKtaMvy2mMN" TargetMode="External"/><Relationship Id="rId7" Type="http://schemas.openxmlformats.org/officeDocument/2006/relationships/image" Target="../media/image8.jpeg"/><Relationship Id="rId2" Type="http://schemas.openxmlformats.org/officeDocument/2006/relationships/hyperlink" Target="https://www.youtube.com/user/GoNoodleGames/videos?view=0&amp;sort=p&amp;shelf_id=3" TargetMode="External"/><Relationship Id="rId1" Type="http://schemas.openxmlformats.org/officeDocument/2006/relationships/slideLayout" Target="../slideLayouts/slideLayout4.xml"/><Relationship Id="rId6" Type="http://schemas.openxmlformats.org/officeDocument/2006/relationships/hyperlink" Target="https://cherylmcintyre1.wixsite.com/website" TargetMode="External"/><Relationship Id="rId5" Type="http://schemas.openxmlformats.org/officeDocument/2006/relationships/hyperlink" Target="https://www.youtube.com/playlist?list=PLAwOTEJXH-cPTQp0LPG-uMcHtcjYmLRkw" TargetMode="External"/><Relationship Id="rId4" Type="http://schemas.openxmlformats.org/officeDocument/2006/relationships/hyperlink" Target="https://www.youtube.com/playlist?list=PLAwOTEJXH-cPHFIVRr0HW7ykW9L8jUT8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8C9C1D-EF5C-4357-A985-CCEBE36D9D93}"/>
              </a:ext>
            </a:extLst>
          </p:cNvPr>
          <p:cNvPicPr>
            <a:picLocks noChangeAspect="1"/>
          </p:cNvPicPr>
          <p:nvPr/>
        </p:nvPicPr>
        <p:blipFill rotWithShape="1">
          <a:blip r:embed="rId2"/>
          <a:srcRect t="15094"/>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55570B-E959-4A71-94D8-00A08EB2F8D0}"/>
              </a:ext>
            </a:extLst>
          </p:cNvPr>
          <p:cNvSpPr>
            <a:spLocks noGrp="1"/>
          </p:cNvSpPr>
          <p:nvPr>
            <p:ph type="ctrTitle"/>
          </p:nvPr>
        </p:nvSpPr>
        <p:spPr>
          <a:xfrm>
            <a:off x="477980" y="2982475"/>
            <a:ext cx="9272509" cy="893050"/>
          </a:xfrm>
        </p:spPr>
        <p:txBody>
          <a:bodyPr anchor="b">
            <a:normAutofit/>
          </a:bodyPr>
          <a:lstStyle/>
          <a:p>
            <a:r>
              <a:rPr lang="en-US" sz="4800" dirty="0" err="1">
                <a:solidFill>
                  <a:schemeClr val="bg1"/>
                </a:solidFill>
              </a:rPr>
              <a:t>Braico’s</a:t>
            </a:r>
            <a:r>
              <a:rPr lang="en-US" sz="4800" dirty="0">
                <a:solidFill>
                  <a:schemeClr val="bg1"/>
                </a:solidFill>
              </a:rPr>
              <a:t> Class 1/2</a:t>
            </a:r>
            <a:endParaRPr lang="en-CA" sz="4800" dirty="0">
              <a:solidFill>
                <a:schemeClr val="bg1"/>
              </a:solidFill>
            </a:endParaRPr>
          </a:p>
        </p:txBody>
      </p:sp>
      <p:sp>
        <p:nvSpPr>
          <p:cNvPr id="3" name="Subtitle 2">
            <a:extLst>
              <a:ext uri="{FF2B5EF4-FFF2-40B4-BE49-F238E27FC236}">
                <a16:creationId xmlns:a16="http://schemas.microsoft.com/office/drawing/2014/main" id="{9946F4FC-EC41-4C66-A6CD-78443A8E94E9}"/>
              </a:ext>
            </a:extLst>
          </p:cNvPr>
          <p:cNvSpPr>
            <a:spLocks noGrp="1"/>
          </p:cNvSpPr>
          <p:nvPr>
            <p:ph type="subTitle" idx="1"/>
          </p:nvPr>
        </p:nvSpPr>
        <p:spPr>
          <a:xfrm>
            <a:off x="477980" y="3969352"/>
            <a:ext cx="4023359" cy="1208141"/>
          </a:xfrm>
        </p:spPr>
        <p:txBody>
          <a:bodyPr>
            <a:normAutofit/>
          </a:bodyPr>
          <a:lstStyle/>
          <a:p>
            <a:r>
              <a:rPr lang="en-US" dirty="0">
                <a:solidFill>
                  <a:schemeClr val="bg1"/>
                </a:solidFill>
              </a:rPr>
              <a:t>Thursday, May 7, 2020</a:t>
            </a:r>
            <a:endParaRPr lang="en-CA" dirty="0">
              <a:solidFill>
                <a:schemeClr val="bg1"/>
              </a:solidFill>
            </a:endParaRPr>
          </a:p>
        </p:txBody>
      </p:sp>
    </p:spTree>
    <p:extLst>
      <p:ext uri="{BB962C8B-B14F-4D97-AF65-F5344CB8AC3E}">
        <p14:creationId xmlns:p14="http://schemas.microsoft.com/office/powerpoint/2010/main" val="41035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1460-E367-468A-9BD0-3BDA48444EAD}"/>
              </a:ext>
            </a:extLst>
          </p:cNvPr>
          <p:cNvSpPr>
            <a:spLocks noGrp="1"/>
          </p:cNvSpPr>
          <p:nvPr>
            <p:ph type="title"/>
          </p:nvPr>
        </p:nvSpPr>
        <p:spPr/>
        <p:txBody>
          <a:bodyPr/>
          <a:lstStyle/>
          <a:p>
            <a:r>
              <a:rPr lang="en-CA" dirty="0">
                <a:latin typeface="Arial" panose="020B0604020202020204" pitchFamily="34" charset="0"/>
                <a:cs typeface="Arial" panose="020B0604020202020204" pitchFamily="34" charset="0"/>
              </a:rPr>
              <a:t>Table of Contents</a:t>
            </a:r>
          </a:p>
        </p:txBody>
      </p:sp>
      <p:sp>
        <p:nvSpPr>
          <p:cNvPr id="3" name="Content Placeholder 2">
            <a:extLst>
              <a:ext uri="{FF2B5EF4-FFF2-40B4-BE49-F238E27FC236}">
                <a16:creationId xmlns:a16="http://schemas.microsoft.com/office/drawing/2014/main" id="{2BB0CC67-3FD3-4700-AA6E-962D7485D8E8}"/>
              </a:ext>
            </a:extLst>
          </p:cNvPr>
          <p:cNvSpPr>
            <a:spLocks noGrp="1"/>
          </p:cNvSpPr>
          <p:nvPr>
            <p:ph idx="1"/>
          </p:nvPr>
        </p:nvSpPr>
        <p:spPr/>
        <p:txBody>
          <a:bodyPr/>
          <a:lstStyle/>
          <a:p>
            <a:r>
              <a:rPr lang="en-CA" sz="3200" dirty="0">
                <a:latin typeface="Arial" panose="020B0604020202020204" pitchFamily="34" charset="0"/>
                <a:cs typeface="Arial" panose="020B0604020202020204" pitchFamily="34" charset="0"/>
              </a:rPr>
              <a:t>Morning Message</a:t>
            </a:r>
          </a:p>
          <a:p>
            <a:r>
              <a:rPr lang="en-CA" sz="3200" dirty="0">
                <a:latin typeface="Arial" panose="020B0604020202020204" pitchFamily="34" charset="0"/>
                <a:cs typeface="Arial" panose="020B0604020202020204" pitchFamily="34" charset="0"/>
              </a:rPr>
              <a:t>Reading</a:t>
            </a:r>
          </a:p>
          <a:p>
            <a:r>
              <a:rPr lang="en-CA" sz="3200" dirty="0">
                <a:latin typeface="Arial" panose="020B0604020202020204" pitchFamily="34" charset="0"/>
                <a:cs typeface="Arial" panose="020B0604020202020204" pitchFamily="34" charset="0"/>
              </a:rPr>
              <a:t>Writing</a:t>
            </a:r>
          </a:p>
          <a:p>
            <a:r>
              <a:rPr lang="en-CA" sz="3200" dirty="0">
                <a:latin typeface="Arial" panose="020B0604020202020204" pitchFamily="34" charset="0"/>
                <a:cs typeface="Arial" panose="020B0604020202020204" pitchFamily="34" charset="0"/>
              </a:rPr>
              <a:t>Math</a:t>
            </a:r>
          </a:p>
          <a:p>
            <a:r>
              <a:rPr lang="en-CA" sz="3200" dirty="0">
                <a:latin typeface="Arial" panose="020B0604020202020204" pitchFamily="34" charset="0"/>
                <a:cs typeface="Arial" panose="020B0604020202020204" pitchFamily="34" charset="0"/>
              </a:rPr>
              <a:t>Daily Physical Activity</a:t>
            </a:r>
          </a:p>
          <a:p>
            <a:endParaRPr lang="en-CA" dirty="0"/>
          </a:p>
        </p:txBody>
      </p:sp>
    </p:spTree>
    <p:extLst>
      <p:ext uri="{BB962C8B-B14F-4D97-AF65-F5344CB8AC3E}">
        <p14:creationId xmlns:p14="http://schemas.microsoft.com/office/powerpoint/2010/main" val="68145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25AB-AF53-4CD3-B8F4-686E6397F310}"/>
              </a:ext>
            </a:extLst>
          </p:cNvPr>
          <p:cNvSpPr>
            <a:spLocks noGrp="1"/>
          </p:cNvSpPr>
          <p:nvPr>
            <p:ph type="title"/>
          </p:nvPr>
        </p:nvSpPr>
        <p:spPr/>
        <p:txBody>
          <a:bodyPr/>
          <a:lstStyle/>
          <a:p>
            <a:r>
              <a:rPr lang="en-CA" dirty="0">
                <a:solidFill>
                  <a:schemeClr val="accent1"/>
                </a:solidFill>
                <a:latin typeface="Arial" panose="020B0604020202020204" pitchFamily="34" charset="0"/>
                <a:cs typeface="Arial" panose="020B0604020202020204" pitchFamily="34" charset="0"/>
              </a:rPr>
              <a:t>Morning Message</a:t>
            </a:r>
          </a:p>
        </p:txBody>
      </p:sp>
      <p:sp>
        <p:nvSpPr>
          <p:cNvPr id="5" name="Content Placeholder 4">
            <a:extLst>
              <a:ext uri="{FF2B5EF4-FFF2-40B4-BE49-F238E27FC236}">
                <a16:creationId xmlns:a16="http://schemas.microsoft.com/office/drawing/2014/main" id="{498CDD88-89D9-42FD-9CBD-10E7B30FBF35}"/>
              </a:ext>
            </a:extLst>
          </p:cNvPr>
          <p:cNvSpPr>
            <a:spLocks noGrp="1"/>
          </p:cNvSpPr>
          <p:nvPr>
            <p:ph idx="1"/>
          </p:nvPr>
        </p:nvSpPr>
        <p:spPr/>
        <p:txBody>
          <a:bodyPr>
            <a:normAutofit/>
          </a:bodyPr>
          <a:lstStyle/>
          <a:p>
            <a:pPr marL="0" indent="0">
              <a:buNone/>
            </a:pPr>
            <a:r>
              <a:rPr lang="en-CA" sz="2400" dirty="0">
                <a:latin typeface="Arial" panose="020B0604020202020204" pitchFamily="34" charset="0"/>
                <a:cs typeface="Arial" panose="020B0604020202020204" pitchFamily="34" charset="0"/>
              </a:rPr>
              <a:t>Hello Kiddos,</a:t>
            </a:r>
          </a:p>
          <a:p>
            <a:pPr marL="0" indent="0">
              <a:buNone/>
            </a:pPr>
            <a:r>
              <a:rPr lang="en-CA" sz="2400" dirty="0">
                <a:latin typeface="Arial" panose="020B0604020202020204" pitchFamily="34" charset="0"/>
                <a:cs typeface="Arial" panose="020B0604020202020204" pitchFamily="34" charset="0"/>
              </a:rPr>
              <a:t>Happy Thursday! Inferences are tricky, but I know you all worked hard on finding one. Today we will be looking at the ‘gr’ double consonant blend, we will be making an opinion from the story Enemy Pie, and we will work on some addition with regrouping.</a:t>
            </a:r>
          </a:p>
          <a:p>
            <a:pPr marL="0" indent="0">
              <a:buNone/>
            </a:pPr>
            <a:r>
              <a:rPr lang="en-CA" sz="2400" dirty="0">
                <a:latin typeface="Arial" panose="020B0604020202020204" pitchFamily="34" charset="0"/>
                <a:cs typeface="Arial" panose="020B0604020202020204" pitchFamily="34" charset="0"/>
              </a:rPr>
              <a:t>Happy Learning,</a:t>
            </a:r>
          </a:p>
          <a:p>
            <a:pPr marL="0" indent="0">
              <a:buNone/>
            </a:pPr>
            <a:r>
              <a:rPr lang="en-CA" sz="2400" dirty="0">
                <a:latin typeface="Arial" panose="020B0604020202020204" pitchFamily="34" charset="0"/>
                <a:cs typeface="Arial" panose="020B0604020202020204" pitchFamily="34" charset="0"/>
              </a:rPr>
              <a:t>Mr. Braico</a:t>
            </a:r>
          </a:p>
        </p:txBody>
      </p:sp>
    </p:spTree>
    <p:extLst>
      <p:ext uri="{BB962C8B-B14F-4D97-AF65-F5344CB8AC3E}">
        <p14:creationId xmlns:p14="http://schemas.microsoft.com/office/powerpoint/2010/main" val="54856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ACAB-BB3E-4A49-84F9-402718AE1F7E}"/>
              </a:ext>
            </a:extLst>
          </p:cNvPr>
          <p:cNvSpPr>
            <a:spLocks noGrp="1"/>
          </p:cNvSpPr>
          <p:nvPr>
            <p:ph type="title"/>
          </p:nvPr>
        </p:nvSpPr>
        <p:spPr/>
        <p:txBody>
          <a:bodyPr>
            <a:normAutofit/>
          </a:bodyPr>
          <a:lstStyle/>
          <a:p>
            <a:r>
              <a:rPr lang="en-CA" sz="4000" dirty="0">
                <a:solidFill>
                  <a:schemeClr val="accent4"/>
                </a:solidFill>
                <a:latin typeface="Arial" panose="020B0604020202020204" pitchFamily="34" charset="0"/>
                <a:cs typeface="Arial" panose="020B0604020202020204" pitchFamily="34" charset="0"/>
              </a:rPr>
              <a:t>Reading</a:t>
            </a:r>
          </a:p>
        </p:txBody>
      </p:sp>
      <p:sp>
        <p:nvSpPr>
          <p:cNvPr id="21" name="Content Placeholder 20">
            <a:extLst>
              <a:ext uri="{FF2B5EF4-FFF2-40B4-BE49-F238E27FC236}">
                <a16:creationId xmlns:a16="http://schemas.microsoft.com/office/drawing/2014/main" id="{0138C83A-3078-44E9-AE45-AD44C51D3AE4}"/>
              </a:ext>
            </a:extLst>
          </p:cNvPr>
          <p:cNvSpPr>
            <a:spLocks noGrp="1"/>
          </p:cNvSpPr>
          <p:nvPr>
            <p:ph idx="1"/>
          </p:nvPr>
        </p:nvSpPr>
        <p:spPr/>
        <p:txBody>
          <a:bodyPr>
            <a:normAutofit/>
          </a:bodyPr>
          <a:lstStyle/>
          <a:p>
            <a:pPr marL="0" indent="0">
              <a:buNone/>
            </a:pPr>
            <a:r>
              <a:rPr lang="en-US" sz="1800" b="1" dirty="0">
                <a:latin typeface="Arial" panose="020B0604020202020204" pitchFamily="34" charset="0"/>
                <a:cs typeface="Arial" panose="020B0604020202020204" pitchFamily="34" charset="0"/>
              </a:rPr>
              <a:t>Step 1</a:t>
            </a:r>
          </a:p>
          <a:p>
            <a:r>
              <a:rPr lang="en-CA" sz="1800" dirty="0">
                <a:latin typeface="Arial" panose="020B0604020202020204" pitchFamily="34" charset="0"/>
                <a:cs typeface="Arial" panose="020B0604020202020204" pitchFamily="34" charset="0"/>
              </a:rPr>
              <a:t>Click and watch the </a:t>
            </a:r>
            <a:r>
              <a:rPr lang="en-CA" sz="1800" dirty="0">
                <a:latin typeface="Arial" panose="020B0604020202020204" pitchFamily="34" charset="0"/>
                <a:cs typeface="Arial" panose="020B0604020202020204" pitchFamily="34" charset="0"/>
                <a:hlinkClick r:id="rId2"/>
              </a:rPr>
              <a:t>video</a:t>
            </a:r>
            <a:r>
              <a:rPr lang="en-CA" sz="1800" dirty="0">
                <a:latin typeface="Arial" panose="020B0604020202020204" pitchFamily="34" charset="0"/>
                <a:cs typeface="Arial" panose="020B0604020202020204" pitchFamily="34" charset="0"/>
              </a:rPr>
              <a:t>.</a:t>
            </a:r>
          </a:p>
          <a:p>
            <a:pPr marL="0" indent="0">
              <a:buNone/>
            </a:pPr>
            <a:r>
              <a:rPr lang="en-US" sz="1800" b="1" dirty="0">
                <a:latin typeface="Arial" panose="020B0604020202020204" pitchFamily="34" charset="0"/>
                <a:cs typeface="Arial" panose="020B0604020202020204" pitchFamily="34" charset="0"/>
              </a:rPr>
              <a:t>Step 2</a:t>
            </a:r>
          </a:p>
          <a:p>
            <a:r>
              <a:rPr lang="en-CA" sz="1800" dirty="0">
                <a:latin typeface="Arial" panose="020B0604020202020204" pitchFamily="34" charset="0"/>
                <a:cs typeface="Arial" panose="020B0604020202020204" pitchFamily="34" charset="0"/>
              </a:rPr>
              <a:t>Read a book from home or on </a:t>
            </a:r>
            <a:r>
              <a:rPr lang="en-CA" sz="1800" dirty="0">
                <a:latin typeface="Arial" panose="020B0604020202020204" pitchFamily="34" charset="0"/>
                <a:cs typeface="Arial" panose="020B0604020202020204" pitchFamily="34" charset="0"/>
                <a:hlinkClick r:id="rId3"/>
              </a:rPr>
              <a:t>RAZ kids</a:t>
            </a:r>
            <a:r>
              <a:rPr lang="en-CA" sz="1800" dirty="0">
                <a:latin typeface="Arial" panose="020B0604020202020204" pitchFamily="34" charset="0"/>
                <a:cs typeface="Arial" panose="020B0604020202020204" pitchFamily="34" charset="0"/>
              </a:rPr>
              <a:t>.</a:t>
            </a:r>
          </a:p>
          <a:p>
            <a:r>
              <a:rPr lang="en-CA" sz="1800" dirty="0">
                <a:latin typeface="Arial" panose="020B0604020202020204" pitchFamily="34" charset="0"/>
                <a:cs typeface="Arial" panose="020B0604020202020204" pitchFamily="34" charset="0"/>
              </a:rPr>
              <a:t>Find any ‘gr’ words in your book. Remember to always keep trying like </a:t>
            </a:r>
            <a:r>
              <a:rPr lang="en-CA" sz="1800" dirty="0" err="1">
                <a:latin typeface="Arial" panose="020B0604020202020204" pitchFamily="34" charset="0"/>
                <a:cs typeface="Arial" panose="020B0604020202020204" pitchFamily="34" charset="0"/>
              </a:rPr>
              <a:t>Tryin</a:t>
            </a:r>
            <a:r>
              <a:rPr lang="en-CA" sz="1800" dirty="0">
                <a:latin typeface="Arial" panose="020B0604020202020204" pitchFamily="34" charset="0"/>
                <a:cs typeface="Arial" panose="020B0604020202020204" pitchFamily="34" charset="0"/>
              </a:rPr>
              <a:t>’ Lion and solve those tricky words – don’t quit. </a:t>
            </a:r>
          </a:p>
          <a:p>
            <a:pPr marL="0" indent="0">
              <a:buNone/>
            </a:pPr>
            <a:r>
              <a:rPr lang="en-US" sz="1800" b="1" dirty="0">
                <a:latin typeface="Arial" panose="020B0604020202020204" pitchFamily="34" charset="0"/>
                <a:cs typeface="Arial" panose="020B0604020202020204" pitchFamily="34" charset="0"/>
              </a:rPr>
              <a:t>Step 3</a:t>
            </a:r>
          </a:p>
          <a:p>
            <a:r>
              <a:rPr lang="en-CA" sz="1800" dirty="0">
                <a:latin typeface="Arial" panose="020B0604020202020204" pitchFamily="34" charset="0"/>
                <a:cs typeface="Arial" panose="020B0604020202020204" pitchFamily="34" charset="0"/>
              </a:rPr>
              <a:t>Share your words you found with a parent or share it with Mr. Braico in an </a:t>
            </a:r>
            <a:r>
              <a:rPr lang="en-CA" sz="1800" dirty="0">
                <a:latin typeface="Arial" panose="020B0604020202020204" pitchFamily="34" charset="0"/>
                <a:cs typeface="Arial" panose="020B0604020202020204" pitchFamily="34" charset="0"/>
                <a:hlinkClick r:id="rId4"/>
              </a:rPr>
              <a:t>email</a:t>
            </a:r>
            <a:r>
              <a:rPr lang="en-CA" sz="1800" dirty="0">
                <a:latin typeface="Arial" panose="020B0604020202020204" pitchFamily="34" charset="0"/>
                <a:cs typeface="Arial" panose="020B0604020202020204" pitchFamily="34" charset="0"/>
              </a:rPr>
              <a:t> or on your ClassDojo portfolio.</a:t>
            </a:r>
          </a:p>
          <a:p>
            <a:pPr marL="0" indent="0">
              <a:buNone/>
            </a:pPr>
            <a:endParaRPr lang="en-US" sz="2400"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C796D95-5A1D-42DD-9D6D-E0430F863E6D}"/>
              </a:ext>
            </a:extLst>
          </p:cNvPr>
          <p:cNvSpPr>
            <a:spLocks noGrp="1"/>
          </p:cNvSpPr>
          <p:nvPr>
            <p:ph type="body" sz="half" idx="4294967295"/>
          </p:nvPr>
        </p:nvSpPr>
        <p:spPr>
          <a:xfrm>
            <a:off x="4201750" y="808942"/>
            <a:ext cx="7525918" cy="765945"/>
          </a:xfrm>
        </p:spPr>
        <p:txBody>
          <a:bodyPr>
            <a:normAutofit/>
          </a:bodyPr>
          <a:lstStyle/>
          <a:p>
            <a:r>
              <a:rPr lang="en-US" sz="2200" dirty="0">
                <a:solidFill>
                  <a:schemeClr val="accent4"/>
                </a:solidFill>
                <a:latin typeface="Arial" panose="020B0604020202020204" pitchFamily="34" charset="0"/>
                <a:cs typeface="Arial" panose="020B0604020202020204" pitchFamily="34" charset="0"/>
              </a:rPr>
              <a:t>I can apply a variety of strategies to help solve words.</a:t>
            </a:r>
            <a:endParaRPr lang="en-CA" sz="2200" dirty="0">
              <a:solidFill>
                <a:schemeClr val="accent4"/>
              </a:solidFill>
              <a:latin typeface="Arial" panose="020B0604020202020204" pitchFamily="34" charset="0"/>
              <a:cs typeface="Arial" panose="020B0604020202020204" pitchFamily="34" charset="0"/>
            </a:endParaRPr>
          </a:p>
        </p:txBody>
      </p:sp>
      <p:pic>
        <p:nvPicPr>
          <p:cNvPr id="9" name="Picture 8">
            <a:hlinkClick r:id="rId2"/>
            <a:extLst>
              <a:ext uri="{FF2B5EF4-FFF2-40B4-BE49-F238E27FC236}">
                <a16:creationId xmlns:a16="http://schemas.microsoft.com/office/drawing/2014/main" id="{F94640B6-0D30-4287-8D3F-79A3A6FFC4E1}"/>
              </a:ext>
            </a:extLst>
          </p:cNvPr>
          <p:cNvPicPr>
            <a:picLocks noChangeAspect="1"/>
          </p:cNvPicPr>
          <p:nvPr/>
        </p:nvPicPr>
        <p:blipFill>
          <a:blip r:embed="rId5"/>
          <a:stretch>
            <a:fillRect/>
          </a:stretch>
        </p:blipFill>
        <p:spPr>
          <a:xfrm>
            <a:off x="9607061" y="1929384"/>
            <a:ext cx="1131277" cy="1055859"/>
          </a:xfrm>
          <a:prstGeom prst="rect">
            <a:avLst/>
          </a:prstGeom>
        </p:spPr>
      </p:pic>
    </p:spTree>
    <p:extLst>
      <p:ext uri="{BB962C8B-B14F-4D97-AF65-F5344CB8AC3E}">
        <p14:creationId xmlns:p14="http://schemas.microsoft.com/office/powerpoint/2010/main" val="327479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ACAB-BB3E-4A49-84F9-402718AE1F7E}"/>
              </a:ext>
            </a:extLst>
          </p:cNvPr>
          <p:cNvSpPr>
            <a:spLocks noGrp="1"/>
          </p:cNvSpPr>
          <p:nvPr>
            <p:ph type="title"/>
          </p:nvPr>
        </p:nvSpPr>
        <p:spPr/>
        <p:txBody>
          <a:bodyPr>
            <a:normAutofit/>
          </a:bodyPr>
          <a:lstStyle/>
          <a:p>
            <a:r>
              <a:rPr lang="en-CA" sz="4000" dirty="0">
                <a:solidFill>
                  <a:schemeClr val="accent5">
                    <a:lumMod val="75000"/>
                  </a:schemeClr>
                </a:solidFill>
                <a:latin typeface="Arial" panose="020B0604020202020204" pitchFamily="34" charset="0"/>
                <a:cs typeface="Arial" panose="020B0604020202020204" pitchFamily="34" charset="0"/>
              </a:rPr>
              <a:t>Writing</a:t>
            </a:r>
          </a:p>
        </p:txBody>
      </p:sp>
      <p:sp>
        <p:nvSpPr>
          <p:cNvPr id="21" name="Content Placeholder 20">
            <a:extLst>
              <a:ext uri="{FF2B5EF4-FFF2-40B4-BE49-F238E27FC236}">
                <a16:creationId xmlns:a16="http://schemas.microsoft.com/office/drawing/2014/main" id="{0138C83A-3078-44E9-AE45-AD44C51D3AE4}"/>
              </a:ext>
            </a:extLst>
          </p:cNvPr>
          <p:cNvSpPr>
            <a:spLocks noGrp="1"/>
          </p:cNvSpPr>
          <p:nvPr>
            <p:ph idx="1"/>
          </p:nvPr>
        </p:nvSpPr>
        <p:spPr/>
        <p:txBody>
          <a:bodyPr>
            <a:normAutofit/>
          </a:bodyPr>
          <a:lstStyle/>
          <a:p>
            <a:pPr marL="0" indent="0">
              <a:buNone/>
            </a:pPr>
            <a:r>
              <a:rPr lang="en-US" sz="1800" b="1" dirty="0">
                <a:latin typeface="Arial" panose="020B0604020202020204" pitchFamily="34" charset="0"/>
                <a:cs typeface="Arial" panose="020B0604020202020204" pitchFamily="34" charset="0"/>
              </a:rPr>
              <a:t>Step 1</a:t>
            </a:r>
          </a:p>
          <a:p>
            <a:r>
              <a:rPr lang="en-US" sz="1800" dirty="0">
                <a:latin typeface="Arial" panose="020B0604020202020204" pitchFamily="34" charset="0"/>
                <a:cs typeface="Arial" panose="020B0604020202020204" pitchFamily="34" charset="0"/>
              </a:rPr>
              <a:t>Click the </a:t>
            </a:r>
            <a:r>
              <a:rPr lang="en-US" sz="1800" dirty="0">
                <a:latin typeface="Arial" panose="020B0604020202020204" pitchFamily="34" charset="0"/>
                <a:cs typeface="Arial" panose="020B0604020202020204" pitchFamily="34" charset="0"/>
                <a:hlinkClick r:id="rId2"/>
              </a:rPr>
              <a:t>video</a:t>
            </a:r>
            <a:r>
              <a:rPr lang="en-US" sz="1800" dirty="0">
                <a:latin typeface="Arial" panose="020B0604020202020204" pitchFamily="34" charset="0"/>
                <a:cs typeface="Arial" panose="020B0604020202020204" pitchFamily="34" charset="0"/>
              </a:rPr>
              <a:t> and listen to Mrs. </a:t>
            </a:r>
            <a:r>
              <a:rPr lang="en-US" sz="1800" dirty="0" err="1">
                <a:latin typeface="Arial" panose="020B0604020202020204" pitchFamily="34" charset="0"/>
                <a:cs typeface="Arial" panose="020B0604020202020204" pitchFamily="34" charset="0"/>
              </a:rPr>
              <a:t>Biesbroek</a:t>
            </a:r>
            <a:r>
              <a:rPr lang="en-US" sz="1800" dirty="0">
                <a:latin typeface="Arial" panose="020B0604020202020204" pitchFamily="34" charset="0"/>
                <a:cs typeface="Arial" panose="020B0604020202020204" pitchFamily="34" charset="0"/>
              </a:rPr>
              <a:t> read Enemy Pie. </a:t>
            </a:r>
          </a:p>
          <a:p>
            <a:pPr marL="0" indent="0">
              <a:buNone/>
            </a:pPr>
            <a:r>
              <a:rPr lang="en-US" sz="1800" b="1" dirty="0">
                <a:latin typeface="Arial" panose="020B0604020202020204" pitchFamily="34" charset="0"/>
                <a:cs typeface="Arial" panose="020B0604020202020204" pitchFamily="34" charset="0"/>
              </a:rPr>
              <a:t>Step 2</a:t>
            </a:r>
          </a:p>
          <a:p>
            <a:r>
              <a:rPr lang="en-CA" sz="1800" dirty="0">
                <a:latin typeface="Arial" panose="020B0604020202020204" pitchFamily="34" charset="0"/>
                <a:cs typeface="Arial" panose="020B0604020202020204" pitchFamily="34" charset="0"/>
              </a:rPr>
              <a:t>Today, we will write an opinion about the story. Do you think it was fair for Dad to trick him into playing with Jeremy? Or tell me about your favourite part of the story and why.</a:t>
            </a:r>
          </a:p>
          <a:p>
            <a:pPr marL="0" indent="0">
              <a:buNone/>
            </a:pPr>
            <a:r>
              <a:rPr lang="en-US" sz="1800" b="1" dirty="0">
                <a:latin typeface="Arial" panose="020B0604020202020204" pitchFamily="34" charset="0"/>
                <a:cs typeface="Arial" panose="020B0604020202020204" pitchFamily="34" charset="0"/>
              </a:rPr>
              <a:t>Step 3</a:t>
            </a:r>
          </a:p>
          <a:p>
            <a:r>
              <a:rPr lang="en-CA" sz="1800" dirty="0">
                <a:latin typeface="Arial" panose="020B0604020202020204" pitchFamily="34" charset="0"/>
                <a:cs typeface="Arial" panose="020B0604020202020204" pitchFamily="34" charset="0"/>
              </a:rPr>
              <a:t>Create a Word document called “Enemy Pie – Opinion”. Answer if you thought it was fair for Dad to trick the boy into playing with Jeremy or share your favourite part of the story.</a:t>
            </a:r>
          </a:p>
          <a:p>
            <a:endParaRPr lang="en-CA" sz="1800"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C796D95-5A1D-42DD-9D6D-E0430F863E6D}"/>
              </a:ext>
            </a:extLst>
          </p:cNvPr>
          <p:cNvSpPr>
            <a:spLocks noGrp="1"/>
          </p:cNvSpPr>
          <p:nvPr>
            <p:ph type="body" sz="half" idx="4294967295"/>
          </p:nvPr>
        </p:nvSpPr>
        <p:spPr>
          <a:xfrm>
            <a:off x="3877785" y="873126"/>
            <a:ext cx="7379494" cy="817562"/>
          </a:xfrm>
        </p:spPr>
        <p:txBody>
          <a:bodyPr>
            <a:normAutofit/>
          </a:bodyPr>
          <a:lstStyle/>
          <a:p>
            <a:r>
              <a:rPr lang="en-US" sz="2200" dirty="0">
                <a:solidFill>
                  <a:schemeClr val="accent5">
                    <a:lumMod val="75000"/>
                  </a:schemeClr>
                </a:solidFill>
                <a:latin typeface="Arial" panose="020B0604020202020204" pitchFamily="34" charset="0"/>
                <a:cs typeface="Arial" panose="020B0604020202020204" pitchFamily="34" charset="0"/>
              </a:rPr>
              <a:t>I can explain why an event from a story was my personal </a:t>
            </a:r>
            <a:r>
              <a:rPr lang="en-US" sz="2200" dirty="0" err="1">
                <a:solidFill>
                  <a:schemeClr val="accent5">
                    <a:lumMod val="75000"/>
                  </a:schemeClr>
                </a:solidFill>
                <a:latin typeface="Arial" panose="020B0604020202020204" pitchFamily="34" charset="0"/>
                <a:cs typeface="Arial" panose="020B0604020202020204" pitchFamily="34" charset="0"/>
              </a:rPr>
              <a:t>favourite</a:t>
            </a:r>
            <a:r>
              <a:rPr lang="en-US" sz="2200" dirty="0">
                <a:solidFill>
                  <a:schemeClr val="accent5">
                    <a:lumMod val="75000"/>
                  </a:schemeClr>
                </a:solidFill>
                <a:latin typeface="Arial" panose="020B0604020202020204" pitchFamily="34" charset="0"/>
                <a:cs typeface="Arial" panose="020B0604020202020204" pitchFamily="34" charset="0"/>
              </a:rPr>
              <a:t>.</a:t>
            </a:r>
            <a:endParaRPr lang="en-CA" sz="2200" dirty="0">
              <a:solidFill>
                <a:schemeClr val="accent5">
                  <a:lumMod val="75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317840A2-6038-4271-866F-229C33AB0655}"/>
              </a:ext>
            </a:extLst>
          </p:cNvPr>
          <p:cNvPicPr>
            <a:picLocks noChangeAspect="1"/>
          </p:cNvPicPr>
          <p:nvPr/>
        </p:nvPicPr>
        <p:blipFill>
          <a:blip r:embed="rId3"/>
          <a:stretch>
            <a:fillRect/>
          </a:stretch>
        </p:blipFill>
        <p:spPr>
          <a:xfrm>
            <a:off x="10654597" y="4905123"/>
            <a:ext cx="1205363" cy="967810"/>
          </a:xfrm>
          <a:prstGeom prst="rect">
            <a:avLst/>
          </a:prstGeom>
        </p:spPr>
      </p:pic>
      <p:pic>
        <p:nvPicPr>
          <p:cNvPr id="7" name="Picture 2">
            <a:hlinkClick r:id="rId2"/>
            <a:extLst>
              <a:ext uri="{FF2B5EF4-FFF2-40B4-BE49-F238E27FC236}">
                <a16:creationId xmlns:a16="http://schemas.microsoft.com/office/drawing/2014/main" id="{5BDD67BB-D2F8-4F9E-8B0C-5581207030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7659" y="1840936"/>
            <a:ext cx="1068822"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485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ACAB-BB3E-4A49-84F9-402718AE1F7E}"/>
              </a:ext>
            </a:extLst>
          </p:cNvPr>
          <p:cNvSpPr>
            <a:spLocks noGrp="1"/>
          </p:cNvSpPr>
          <p:nvPr>
            <p:ph type="title"/>
          </p:nvPr>
        </p:nvSpPr>
        <p:spPr/>
        <p:txBody>
          <a:bodyPr>
            <a:normAutofit/>
          </a:bodyPr>
          <a:lstStyle/>
          <a:p>
            <a:r>
              <a:rPr lang="en-CA" sz="4000" dirty="0">
                <a:solidFill>
                  <a:schemeClr val="accent6"/>
                </a:solidFill>
                <a:latin typeface="Arial" panose="020B0604020202020204" pitchFamily="34" charset="0"/>
                <a:cs typeface="Arial" panose="020B0604020202020204" pitchFamily="34" charset="0"/>
              </a:rPr>
              <a:t>Math</a:t>
            </a:r>
          </a:p>
        </p:txBody>
      </p:sp>
      <p:sp>
        <p:nvSpPr>
          <p:cNvPr id="21" name="Content Placeholder 20">
            <a:extLst>
              <a:ext uri="{FF2B5EF4-FFF2-40B4-BE49-F238E27FC236}">
                <a16:creationId xmlns:a16="http://schemas.microsoft.com/office/drawing/2014/main" id="{0138C83A-3078-44E9-AE45-AD44C51D3AE4}"/>
              </a:ext>
            </a:extLst>
          </p:cNvPr>
          <p:cNvSpPr>
            <a:spLocks noGrp="1"/>
          </p:cNvSpPr>
          <p:nvPr>
            <p:ph idx="1"/>
          </p:nvPr>
        </p:nvSpPr>
        <p:spPr/>
        <p:txBody>
          <a:bodyPr>
            <a:normAutofit/>
          </a:bodyPr>
          <a:lstStyle/>
          <a:p>
            <a:pPr marL="0" indent="0">
              <a:buNone/>
            </a:pPr>
            <a:r>
              <a:rPr lang="en-US" sz="1800" b="1" dirty="0">
                <a:latin typeface="Arial" panose="020B0604020202020204" pitchFamily="34" charset="0"/>
                <a:cs typeface="Arial" panose="020B0604020202020204" pitchFamily="34" charset="0"/>
              </a:rPr>
              <a:t>Step 1</a:t>
            </a:r>
          </a:p>
          <a:p>
            <a:r>
              <a:rPr lang="en-US" sz="1900" dirty="0">
                <a:latin typeface="Arial" panose="020B0604020202020204" pitchFamily="34" charset="0"/>
                <a:cs typeface="Arial" panose="020B0604020202020204" pitchFamily="34" charset="0"/>
              </a:rPr>
              <a:t>Click the </a:t>
            </a:r>
            <a:r>
              <a:rPr lang="en-US" sz="1900" dirty="0">
                <a:latin typeface="Arial" panose="020B0604020202020204" pitchFamily="34" charset="0"/>
                <a:cs typeface="Arial" panose="020B0604020202020204" pitchFamily="34" charset="0"/>
                <a:hlinkClick r:id="rId2"/>
              </a:rPr>
              <a:t>video</a:t>
            </a:r>
            <a:r>
              <a:rPr lang="en-US" sz="1900" dirty="0">
                <a:latin typeface="Arial" panose="020B0604020202020204" pitchFamily="34" charset="0"/>
                <a:cs typeface="Arial" panose="020B0604020202020204" pitchFamily="34" charset="0"/>
              </a:rPr>
              <a:t> to learn more about adding with regrouping.</a:t>
            </a:r>
          </a:p>
          <a:p>
            <a:pPr lvl="1"/>
            <a:r>
              <a:rPr lang="en-US" sz="1900" dirty="0">
                <a:latin typeface="Arial" panose="020B0604020202020204" pitchFamily="34" charset="0"/>
                <a:cs typeface="Arial" panose="020B0604020202020204" pitchFamily="34" charset="0"/>
              </a:rPr>
              <a:t>User: westminster1</a:t>
            </a:r>
          </a:p>
          <a:p>
            <a:pPr lvl="1"/>
            <a:r>
              <a:rPr lang="en-US" sz="1900" dirty="0">
                <a:latin typeface="Arial" panose="020B0604020202020204" pitchFamily="34" charset="0"/>
                <a:cs typeface="Arial" panose="020B0604020202020204" pitchFamily="34" charset="0"/>
              </a:rPr>
              <a:t>Password: westie1</a:t>
            </a:r>
          </a:p>
          <a:p>
            <a:pPr marL="0" indent="0">
              <a:buNone/>
            </a:pPr>
            <a:r>
              <a:rPr lang="en-US" sz="1800" b="1" dirty="0">
                <a:latin typeface="Arial" panose="020B0604020202020204" pitchFamily="34" charset="0"/>
                <a:cs typeface="Arial" panose="020B0604020202020204" pitchFamily="34" charset="0"/>
              </a:rPr>
              <a:t>Step 2</a:t>
            </a:r>
          </a:p>
          <a:p>
            <a:r>
              <a:rPr lang="en-US" sz="1800" dirty="0">
                <a:latin typeface="Arial" panose="020B0604020202020204" pitchFamily="34" charset="0"/>
                <a:cs typeface="Arial" panose="020B0604020202020204" pitchFamily="34" charset="0"/>
              </a:rPr>
              <a:t>Do the EASY or HARD quiz found under the video.</a:t>
            </a:r>
          </a:p>
          <a:p>
            <a:pPr marL="0" indent="0">
              <a:buNone/>
            </a:pPr>
            <a:r>
              <a:rPr lang="en-US" sz="1800" b="1" dirty="0">
                <a:latin typeface="Arial" panose="020B0604020202020204" pitchFamily="34" charset="0"/>
                <a:cs typeface="Arial" panose="020B0604020202020204" pitchFamily="34" charset="0"/>
              </a:rPr>
              <a:t>Step 3</a:t>
            </a:r>
          </a:p>
          <a:p>
            <a:r>
              <a:rPr lang="en-US" sz="1800" dirty="0">
                <a:latin typeface="Arial" panose="020B0604020202020204" pitchFamily="34" charset="0"/>
                <a:cs typeface="Arial" panose="020B0604020202020204" pitchFamily="34" charset="0"/>
                <a:hlinkClick r:id="rId3"/>
              </a:rPr>
              <a:t>Write</a:t>
            </a:r>
            <a:r>
              <a:rPr lang="en-US" sz="1800" dirty="0">
                <a:latin typeface="Arial" panose="020B0604020202020204" pitchFamily="34" charset="0"/>
                <a:cs typeface="Arial" panose="020B0604020202020204" pitchFamily="34" charset="0"/>
              </a:rPr>
              <a:t> the number to add the 10s and 1s.</a:t>
            </a:r>
          </a:p>
          <a:p>
            <a:r>
              <a:rPr lang="en-US" sz="1800" dirty="0">
                <a:latin typeface="Arial" panose="020B0604020202020204" pitchFamily="34" charset="0"/>
                <a:cs typeface="Arial" panose="020B0604020202020204" pitchFamily="34" charset="0"/>
                <a:hlinkClick r:id="rId4"/>
              </a:rPr>
              <a:t>Answer</a:t>
            </a:r>
            <a:r>
              <a:rPr lang="en-US" sz="1800" dirty="0">
                <a:latin typeface="Arial" panose="020B0604020202020204" pitchFamily="34" charset="0"/>
                <a:cs typeface="Arial" panose="020B0604020202020204" pitchFamily="34" charset="0"/>
              </a:rPr>
              <a:t> the addition problems with regrouping. </a:t>
            </a:r>
          </a:p>
          <a:p>
            <a:endParaRPr lang="en-US" sz="18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C796D95-5A1D-42DD-9D6D-E0430F863E6D}"/>
              </a:ext>
            </a:extLst>
          </p:cNvPr>
          <p:cNvSpPr>
            <a:spLocks noGrp="1"/>
          </p:cNvSpPr>
          <p:nvPr>
            <p:ph type="body" sz="half" idx="4294967295"/>
          </p:nvPr>
        </p:nvSpPr>
        <p:spPr>
          <a:xfrm>
            <a:off x="3472576" y="858966"/>
            <a:ext cx="7778364" cy="660896"/>
          </a:xfrm>
        </p:spPr>
        <p:txBody>
          <a:bodyPr>
            <a:normAutofit/>
          </a:bodyPr>
          <a:lstStyle/>
          <a:p>
            <a:r>
              <a:rPr lang="en-US" sz="2200" dirty="0">
                <a:solidFill>
                  <a:schemeClr val="accent6"/>
                </a:solidFill>
                <a:latin typeface="Arial" panose="020B0604020202020204" pitchFamily="34" charset="0"/>
                <a:cs typeface="Arial" panose="020B0604020202020204" pitchFamily="34" charset="0"/>
              </a:rPr>
              <a:t>I can show an understanding of adding numbers.</a:t>
            </a:r>
            <a:endParaRPr lang="en-CA" sz="2200" dirty="0">
              <a:solidFill>
                <a:schemeClr val="accent6"/>
              </a:solidFill>
              <a:latin typeface="Arial" panose="020B0604020202020204" pitchFamily="34" charset="0"/>
              <a:cs typeface="Arial" panose="020B0604020202020204" pitchFamily="34" charset="0"/>
            </a:endParaRPr>
          </a:p>
        </p:txBody>
      </p:sp>
      <p:pic>
        <p:nvPicPr>
          <p:cNvPr id="15" name="Picture 14">
            <a:hlinkClick r:id="rId2"/>
            <a:extLst>
              <a:ext uri="{FF2B5EF4-FFF2-40B4-BE49-F238E27FC236}">
                <a16:creationId xmlns:a16="http://schemas.microsoft.com/office/drawing/2014/main" id="{CB454913-78AF-4FF8-BDAB-DF38ED51D787}"/>
              </a:ext>
            </a:extLst>
          </p:cNvPr>
          <p:cNvPicPr>
            <a:picLocks noChangeAspect="1"/>
          </p:cNvPicPr>
          <p:nvPr/>
        </p:nvPicPr>
        <p:blipFill>
          <a:blip r:embed="rId5"/>
          <a:stretch>
            <a:fillRect/>
          </a:stretch>
        </p:blipFill>
        <p:spPr>
          <a:xfrm>
            <a:off x="9666684" y="2038136"/>
            <a:ext cx="2045492" cy="1428598"/>
          </a:xfrm>
          <a:prstGeom prst="rect">
            <a:avLst/>
          </a:prstGeom>
        </p:spPr>
      </p:pic>
      <p:pic>
        <p:nvPicPr>
          <p:cNvPr id="16" name="Picture 15">
            <a:hlinkClick r:id="rId3"/>
            <a:extLst>
              <a:ext uri="{FF2B5EF4-FFF2-40B4-BE49-F238E27FC236}">
                <a16:creationId xmlns:a16="http://schemas.microsoft.com/office/drawing/2014/main" id="{2D358D24-A02C-48B5-ADC6-619799C97445}"/>
              </a:ext>
            </a:extLst>
          </p:cNvPr>
          <p:cNvPicPr>
            <a:picLocks noChangeAspect="1"/>
          </p:cNvPicPr>
          <p:nvPr/>
        </p:nvPicPr>
        <p:blipFill>
          <a:blip r:embed="rId6"/>
          <a:stretch>
            <a:fillRect/>
          </a:stretch>
        </p:blipFill>
        <p:spPr>
          <a:xfrm>
            <a:off x="9218038" y="4229466"/>
            <a:ext cx="1179082" cy="1008009"/>
          </a:xfrm>
          <a:prstGeom prst="rect">
            <a:avLst/>
          </a:prstGeom>
        </p:spPr>
      </p:pic>
      <p:pic>
        <p:nvPicPr>
          <p:cNvPr id="17" name="Picture 16">
            <a:hlinkClick r:id="rId4"/>
            <a:extLst>
              <a:ext uri="{FF2B5EF4-FFF2-40B4-BE49-F238E27FC236}">
                <a16:creationId xmlns:a16="http://schemas.microsoft.com/office/drawing/2014/main" id="{07F94B2B-6017-4B5F-93D8-DC748E354AF1}"/>
              </a:ext>
            </a:extLst>
          </p:cNvPr>
          <p:cNvPicPr>
            <a:picLocks noChangeAspect="1"/>
          </p:cNvPicPr>
          <p:nvPr/>
        </p:nvPicPr>
        <p:blipFill>
          <a:blip r:embed="rId7"/>
          <a:stretch>
            <a:fillRect/>
          </a:stretch>
        </p:blipFill>
        <p:spPr>
          <a:xfrm>
            <a:off x="10570893" y="4229466"/>
            <a:ext cx="1152009" cy="1008009"/>
          </a:xfrm>
          <a:prstGeom prst="rect">
            <a:avLst/>
          </a:prstGeom>
        </p:spPr>
      </p:pic>
    </p:spTree>
    <p:extLst>
      <p:ext uri="{BB962C8B-B14F-4D97-AF65-F5344CB8AC3E}">
        <p14:creationId xmlns:p14="http://schemas.microsoft.com/office/powerpoint/2010/main" val="3769655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25AB-AF53-4CD3-B8F4-686E6397F310}"/>
              </a:ext>
            </a:extLst>
          </p:cNvPr>
          <p:cNvSpPr>
            <a:spLocks noGrp="1"/>
          </p:cNvSpPr>
          <p:nvPr>
            <p:ph type="title"/>
          </p:nvPr>
        </p:nvSpPr>
        <p:spPr/>
        <p:txBody>
          <a:bodyPr/>
          <a:lstStyle/>
          <a:p>
            <a:r>
              <a:rPr lang="en-CA" dirty="0">
                <a:solidFill>
                  <a:schemeClr val="accent2"/>
                </a:solidFill>
                <a:latin typeface="Arial" panose="020B0604020202020204" pitchFamily="34" charset="0"/>
                <a:cs typeface="Arial" panose="020B0604020202020204" pitchFamily="34" charset="0"/>
              </a:rPr>
              <a:t>Daily Physical Activity</a:t>
            </a:r>
          </a:p>
        </p:txBody>
      </p:sp>
      <p:sp>
        <p:nvSpPr>
          <p:cNvPr id="5" name="Content Placeholder 4">
            <a:extLst>
              <a:ext uri="{FF2B5EF4-FFF2-40B4-BE49-F238E27FC236}">
                <a16:creationId xmlns:a16="http://schemas.microsoft.com/office/drawing/2014/main" id="{498CDD88-89D9-42FD-9CBD-10E7B30FBF35}"/>
              </a:ext>
            </a:extLst>
          </p:cNvPr>
          <p:cNvSpPr>
            <a:spLocks noGrp="1"/>
          </p:cNvSpPr>
          <p:nvPr>
            <p:ph sz="half" idx="2"/>
          </p:nvPr>
        </p:nvSpPr>
        <p:spPr/>
        <p:txBody>
          <a:bodyPr>
            <a:normAutofit lnSpcReduction="10000"/>
          </a:bodyPr>
          <a:lstStyle/>
          <a:p>
            <a:pPr marL="0" indent="0">
              <a:buNone/>
            </a:pPr>
            <a:r>
              <a:rPr lang="en-CA" dirty="0">
                <a:latin typeface="Arial" panose="020B0604020202020204" pitchFamily="34" charset="0"/>
                <a:cs typeface="Arial" panose="020B0604020202020204" pitchFamily="34" charset="0"/>
              </a:rPr>
              <a:t>Choose one (or more) activities for your DPA.</a:t>
            </a:r>
          </a:p>
          <a:p>
            <a:r>
              <a:rPr lang="en-CA" dirty="0">
                <a:latin typeface="Arial" panose="020B0604020202020204" pitchFamily="34" charset="0"/>
                <a:cs typeface="Arial" panose="020B0604020202020204" pitchFamily="34" charset="0"/>
                <a:hlinkClick r:id="rId2"/>
              </a:rPr>
              <a:t>GoNoodle</a:t>
            </a:r>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hlinkClick r:id="rId3"/>
              </a:rPr>
              <a:t>Fresh Start Fitness</a:t>
            </a:r>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hlinkClick r:id="rId4"/>
              </a:rPr>
              <a:t>Maximo</a:t>
            </a:r>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hlinkClick r:id="rId5"/>
              </a:rPr>
              <a:t>Calming Down</a:t>
            </a:r>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hlinkClick r:id="rId6"/>
              </a:rPr>
              <a:t>Mrs. McIntyre DPA</a:t>
            </a:r>
            <a:endParaRPr lang="en-CA"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89CEC03E-E0CE-48CE-93FD-FBCE57D7AC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1633" y="2298001"/>
            <a:ext cx="4514850" cy="351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454402"/>
      </p:ext>
    </p:extLst>
  </p:cSld>
  <p:clrMapOvr>
    <a:masterClrMapping/>
  </p:clrMapOvr>
</p:sld>
</file>

<file path=ppt/theme/theme1.xml><?xml version="1.0" encoding="utf-8"?>
<a:theme xmlns:a="http://schemas.openxmlformats.org/drawingml/2006/main" name="SketchyVTI">
  <a:themeElements>
    <a:clrScheme name="AnalogousFromDarkSeedRightStep">
      <a:dk1>
        <a:srgbClr val="000000"/>
      </a:dk1>
      <a:lt1>
        <a:srgbClr val="FFFFFF"/>
      </a:lt1>
      <a:dk2>
        <a:srgbClr val="413424"/>
      </a:dk2>
      <a:lt2>
        <a:srgbClr val="E8E2E5"/>
      </a:lt2>
      <a:accent1>
        <a:srgbClr val="20B66C"/>
      </a:accent1>
      <a:accent2>
        <a:srgbClr val="14B4A8"/>
      </a:accent2>
      <a:accent3>
        <a:srgbClr val="29A6E7"/>
      </a:accent3>
      <a:accent4>
        <a:srgbClr val="2F58D9"/>
      </a:accent4>
      <a:accent5>
        <a:srgbClr val="6144EA"/>
      </a:accent5>
      <a:accent6>
        <a:srgbClr val="9129D8"/>
      </a:accent6>
      <a:hlink>
        <a:srgbClr val="85862C"/>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CC1D7AB61D146A6566415FBD49CE6" ma:contentTypeVersion="33" ma:contentTypeDescription="Create a new document." ma:contentTypeScope="" ma:versionID="dd8284542b05649bf4a513721eb2038d">
  <xsd:schema xmlns:xsd="http://www.w3.org/2001/XMLSchema" xmlns:xs="http://www.w3.org/2001/XMLSchema" xmlns:p="http://schemas.microsoft.com/office/2006/metadata/properties" xmlns:ns3="c17d24db-1525-423a-a246-76d2fc38ff69" xmlns:ns4="2dfdbd87-feb3-4b3a-b11d-aaad4bfbe884" targetNamespace="http://schemas.microsoft.com/office/2006/metadata/properties" ma:root="true" ma:fieldsID="20ff5c8fe64553906c1a5cfff9fd2cc4" ns3:_="" ns4:_="">
    <xsd:import namespace="c17d24db-1525-423a-a246-76d2fc38ff69"/>
    <xsd:import namespace="2dfdbd87-feb3-4b3a-b11d-aaad4bfbe884"/>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TeamsChannelId" minOccurs="0"/>
                <xsd:element ref="ns3:Math_Settings" minOccurs="0"/>
                <xsd:element ref="ns3:Distribution_Groups" minOccurs="0"/>
                <xsd:element ref="ns3:LMS_Mappings"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d24db-1525-423a-a246-76d2fc38ff6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Owner" ma:index="1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3" nillable="true" ma:displayName="Default Section Names" ma:internalName="DefaultSectionNames">
      <xsd:simpleType>
        <xsd:restriction base="dms:Note">
          <xsd:maxLength value="255"/>
        </xsd:restriction>
      </xsd:simpleType>
    </xsd:element>
    <xsd:element name="Templates" ma:index="14" nillable="true" ma:displayName="Templates" ma:internalName="Templat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Location" ma:index="31" nillable="true" ma:displayName="MediaServiceLocation" ma:internalName="MediaServiceLocation"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TeamsChannelId" ma:index="36" nillable="true" ma:displayName="Teams Channel Id" ma:internalName="TeamsChannelId">
      <xsd:simpleType>
        <xsd:restriction base="dms:Text"/>
      </xsd:simpleType>
    </xsd:element>
    <xsd:element name="Math_Settings" ma:index="37" nillable="true" ma:displayName="Math Settings" ma:internalName="Math_Settings">
      <xsd:simpleType>
        <xsd:restriction base="dms:Text"/>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IsNotebookLocked" ma:index="40"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fdbd87-feb3-4b3a-b11d-aaad4bfbe884" elementFormDefault="qualified">
    <xsd:import namespace="http://schemas.microsoft.com/office/2006/documentManagement/types"/>
    <xsd:import namespace="http://schemas.microsoft.com/office/infopath/2007/PartnerControls"/>
    <xsd:element name="SharedWithUsers" ma:index="2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description="" ma:internalName="SharedWithDetails" ma:readOnly="true">
      <xsd:simpleType>
        <xsd:restriction base="dms:Note">
          <xsd:maxLength value="255"/>
        </xsd:restriction>
      </xsd:simpleType>
    </xsd:element>
    <xsd:element name="SharingHintHash" ma:index="27"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chers xmlns="c17d24db-1525-423a-a246-76d2fc38ff69">
      <UserInfo>
        <DisplayName/>
        <AccountId xsi:nil="true"/>
        <AccountType/>
      </UserInfo>
    </Teachers>
    <Student_Groups xmlns="c17d24db-1525-423a-a246-76d2fc38ff69">
      <UserInfo>
        <DisplayName/>
        <AccountId xsi:nil="true"/>
        <AccountType/>
      </UserInfo>
    </Student_Groups>
    <Has_Teacher_Only_SectionGroup xmlns="c17d24db-1525-423a-a246-76d2fc38ff69" xsi:nil="true"/>
    <Students xmlns="c17d24db-1525-423a-a246-76d2fc38ff69">
      <UserInfo>
        <DisplayName/>
        <AccountId xsi:nil="true"/>
        <AccountType/>
      </UserInfo>
    </Students>
    <Templates xmlns="c17d24db-1525-423a-a246-76d2fc38ff69" xsi:nil="true"/>
    <Self_Registration_Enabled xmlns="c17d24db-1525-423a-a246-76d2fc38ff69" xsi:nil="true"/>
    <AppVersion xmlns="c17d24db-1525-423a-a246-76d2fc38ff69" xsi:nil="true"/>
    <Invited_Teachers xmlns="c17d24db-1525-423a-a246-76d2fc38ff69" xsi:nil="true"/>
    <NotebookType xmlns="c17d24db-1525-423a-a246-76d2fc38ff69" xsi:nil="true"/>
    <DefaultSectionNames xmlns="c17d24db-1525-423a-a246-76d2fc38ff69" xsi:nil="true"/>
    <Is_Collaboration_Space_Locked xmlns="c17d24db-1525-423a-a246-76d2fc38ff69" xsi:nil="true"/>
    <FolderType xmlns="c17d24db-1525-423a-a246-76d2fc38ff69" xsi:nil="true"/>
    <Owner xmlns="c17d24db-1525-423a-a246-76d2fc38ff69">
      <UserInfo>
        <DisplayName/>
        <AccountId xsi:nil="true"/>
        <AccountType/>
      </UserInfo>
    </Owner>
    <CultureName xmlns="c17d24db-1525-423a-a246-76d2fc38ff69" xsi:nil="true"/>
    <Invited_Students xmlns="c17d24db-1525-423a-a246-76d2fc38ff69" xsi:nil="true"/>
    <Math_Settings xmlns="c17d24db-1525-423a-a246-76d2fc38ff69" xsi:nil="true"/>
    <LMS_Mappings xmlns="c17d24db-1525-423a-a246-76d2fc38ff69" xsi:nil="true"/>
    <IsNotebookLocked xmlns="c17d24db-1525-423a-a246-76d2fc38ff69" xsi:nil="true"/>
    <Distribution_Groups xmlns="c17d24db-1525-423a-a246-76d2fc38ff69" xsi:nil="true"/>
    <TeamsChannelId xmlns="c17d24db-1525-423a-a246-76d2fc38ff69" xsi:nil="true"/>
  </documentManagement>
</p:properties>
</file>

<file path=customXml/itemProps1.xml><?xml version="1.0" encoding="utf-8"?>
<ds:datastoreItem xmlns:ds="http://schemas.openxmlformats.org/officeDocument/2006/customXml" ds:itemID="{1B75F652-03F4-482D-8065-ED14A94C5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7d24db-1525-423a-a246-76d2fc38ff69"/>
    <ds:schemaRef ds:uri="2dfdbd87-feb3-4b3a-b11d-aaad4bfbe8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5ADA08-FB89-44D1-82F9-116D5908BF66}">
  <ds:schemaRefs>
    <ds:schemaRef ds:uri="http://schemas.microsoft.com/sharepoint/v3/contenttype/forms"/>
  </ds:schemaRefs>
</ds:datastoreItem>
</file>

<file path=customXml/itemProps3.xml><?xml version="1.0" encoding="utf-8"?>
<ds:datastoreItem xmlns:ds="http://schemas.openxmlformats.org/officeDocument/2006/customXml" ds:itemID="{D0747C74-A129-4593-B9B0-97DEAF32D0CC}">
  <ds:schemaRefs>
    <ds:schemaRef ds:uri="http://schemas.microsoft.com/office/2006/metadata/properties"/>
    <ds:schemaRef ds:uri="http://schemas.microsoft.com/office/infopath/2007/PartnerControls"/>
    <ds:schemaRef ds:uri="c17d24db-1525-423a-a246-76d2fc38ff69"/>
  </ds:schemaRefs>
</ds:datastoreItem>
</file>

<file path=docProps/app.xml><?xml version="1.0" encoding="utf-8"?>
<Properties xmlns="http://schemas.openxmlformats.org/officeDocument/2006/extended-properties" xmlns:vt="http://schemas.openxmlformats.org/officeDocument/2006/docPropsVTypes">
  <TotalTime>2335</TotalTime>
  <Words>369</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The Hand</vt:lpstr>
      <vt:lpstr>The Serif Hand Black</vt:lpstr>
      <vt:lpstr>SketchyVTI</vt:lpstr>
      <vt:lpstr>Braico’s Class 1/2</vt:lpstr>
      <vt:lpstr>Table of Contents</vt:lpstr>
      <vt:lpstr>Morning Message</vt:lpstr>
      <vt:lpstr>Reading</vt:lpstr>
      <vt:lpstr>Writing</vt:lpstr>
      <vt:lpstr>Math</vt:lpstr>
      <vt:lpstr>Daily Physical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BRAICO’s Class 1/2</dc:title>
  <dc:creator>Dan Braico</dc:creator>
  <cp:lastModifiedBy>Dan Braico</cp:lastModifiedBy>
  <cp:revision>30</cp:revision>
  <dcterms:created xsi:type="dcterms:W3CDTF">2020-03-31T19:26:18Z</dcterms:created>
  <dcterms:modified xsi:type="dcterms:W3CDTF">2020-05-04T17:22:47Z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0x01010044BCC1D7AB61D146A6566415FBD49CE6</vt:lpwstr>
  </property>
</Properties>
</file>