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6"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55BF2-4192-483E-B7E9-619A41906E67}" v="20" dt="2020-04-27T16:33:28.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41" d="100"/>
          <a:sy n="41" d="100"/>
        </p:scale>
        <p:origin x="60"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4/27/2020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4/27/2020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ur6URnSXNMs&amp;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an.Braico@lethsd.ab.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CUM9vglfqo" TargetMode="External"/><Relationship Id="rId2" Type="http://schemas.openxmlformats.org/officeDocument/2006/relationships/hyperlink" Target="https://jr.brainpop.com/readingandwriting/storyelements/them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1zHndTc77e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topmarks.co.uk/maths-games/measuring-in-cm" TargetMode="External"/><Relationship Id="rId7" Type="http://schemas.openxmlformats.org/officeDocument/2006/relationships/image" Target="../media/image10.png"/><Relationship Id="rId2" Type="http://schemas.openxmlformats.org/officeDocument/2006/relationships/hyperlink" Target="https://jr.brainpop.com/math/measurement/centimetersmeterskilometers/"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softschools.com/measurement/games/ruler/measuring_length_in_c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11.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a:solidFill>
                  <a:schemeClr val="bg1"/>
                </a:solidFill>
              </a:rPr>
              <a:t>BRAICO’s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Wednesday, April 29,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1460-E367-468A-9BD0-3BDA48444EAD}"/>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Table of Contents</a:t>
            </a:r>
          </a:p>
        </p:txBody>
      </p:sp>
      <p:sp>
        <p:nvSpPr>
          <p:cNvPr id="3" name="Content Placeholder 2">
            <a:extLst>
              <a:ext uri="{FF2B5EF4-FFF2-40B4-BE49-F238E27FC236}">
                <a16:creationId xmlns:a16="http://schemas.microsoft.com/office/drawing/2014/main" id="{2BB0CC67-3FD3-4700-AA6E-962D7485D8E8}"/>
              </a:ext>
            </a:extLst>
          </p:cNvPr>
          <p:cNvSpPr>
            <a:spLocks noGrp="1"/>
          </p:cNvSpPr>
          <p:nvPr>
            <p:ph idx="1"/>
          </p:nvPr>
        </p:nvSpPr>
        <p:spPr/>
        <p:txBody>
          <a:bodyPr/>
          <a:lstStyle/>
          <a:p>
            <a:r>
              <a:rPr lang="en-CA" sz="3200" dirty="0">
                <a:latin typeface="Arial" panose="020B0604020202020204" pitchFamily="34" charset="0"/>
                <a:cs typeface="Arial" panose="020B0604020202020204" pitchFamily="34" charset="0"/>
              </a:rPr>
              <a:t>Morning Message</a:t>
            </a:r>
          </a:p>
          <a:p>
            <a:r>
              <a:rPr lang="en-CA" sz="3200" dirty="0">
                <a:latin typeface="Arial" panose="020B0604020202020204" pitchFamily="34" charset="0"/>
                <a:cs typeface="Arial" panose="020B0604020202020204" pitchFamily="34" charset="0"/>
              </a:rPr>
              <a:t>Word Work</a:t>
            </a:r>
          </a:p>
          <a:p>
            <a:r>
              <a:rPr lang="en-CA" sz="3200" dirty="0">
                <a:latin typeface="Arial" panose="020B0604020202020204" pitchFamily="34" charset="0"/>
                <a:cs typeface="Arial" panose="020B0604020202020204" pitchFamily="34" charset="0"/>
              </a:rPr>
              <a:t>Reading</a:t>
            </a:r>
          </a:p>
          <a:p>
            <a:r>
              <a:rPr lang="en-CA" sz="3200" dirty="0">
                <a:latin typeface="Arial" panose="020B0604020202020204" pitchFamily="34" charset="0"/>
                <a:cs typeface="Arial" panose="020B0604020202020204" pitchFamily="34" charset="0"/>
              </a:rPr>
              <a:t>Writing</a:t>
            </a:r>
          </a:p>
          <a:p>
            <a:r>
              <a:rPr lang="en-CA" sz="3200" dirty="0">
                <a:latin typeface="Arial" panose="020B0604020202020204" pitchFamily="34" charset="0"/>
                <a:cs typeface="Arial" panose="020B0604020202020204" pitchFamily="34" charset="0"/>
              </a:rPr>
              <a:t>Math</a:t>
            </a:r>
          </a:p>
          <a:p>
            <a:r>
              <a:rPr lang="en-CA" sz="3200" dirty="0">
                <a:latin typeface="Arial" panose="020B0604020202020204" pitchFamily="34" charset="0"/>
                <a:cs typeface="Arial" panose="020B0604020202020204" pitchFamily="34" charset="0"/>
              </a:rPr>
              <a:t>Daily Physical Activity</a:t>
            </a:r>
          </a:p>
          <a:p>
            <a:endParaRPr lang="en-CA" dirty="0"/>
          </a:p>
        </p:txBody>
      </p:sp>
    </p:spTree>
    <p:extLst>
      <p:ext uri="{BB962C8B-B14F-4D97-AF65-F5344CB8AC3E}">
        <p14:creationId xmlns:p14="http://schemas.microsoft.com/office/powerpoint/2010/main" val="68145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latin typeface="Arial" panose="020B0604020202020204" pitchFamily="34" charset="0"/>
                <a:cs typeface="Arial" panose="020B0604020202020204" pitchFamily="34" charset="0"/>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Hello Kiddos,</a:t>
            </a:r>
          </a:p>
          <a:p>
            <a:pPr marL="0" indent="0">
              <a:buNone/>
            </a:pPr>
            <a:r>
              <a:rPr lang="en-CA" sz="2400" dirty="0">
                <a:latin typeface="Arial" panose="020B0604020202020204" pitchFamily="34" charset="0"/>
                <a:cs typeface="Arial" panose="020B0604020202020204" pitchFamily="34" charset="0"/>
              </a:rPr>
              <a:t>Happy Wednesday! I hope you were able to use your measuring skills around the house yesterday. Today we will be looking at the ‘</a:t>
            </a:r>
            <a:r>
              <a:rPr lang="en-CA" sz="2400" dirty="0" err="1">
                <a:latin typeface="Arial" panose="020B0604020202020204" pitchFamily="34" charset="0"/>
                <a:cs typeface="Arial" panose="020B0604020202020204" pitchFamily="34" charset="0"/>
              </a:rPr>
              <a:t>gl</a:t>
            </a:r>
            <a:r>
              <a:rPr lang="en-CA" sz="2400" dirty="0">
                <a:latin typeface="Arial" panose="020B0604020202020204" pitchFamily="34" charset="0"/>
                <a:cs typeface="Arial" panose="020B0604020202020204" pitchFamily="34" charset="0"/>
              </a:rPr>
              <a:t>’ consonant blend, we will continue with The Rabbit Listened to learn about theme or messages in stories, and we will be looking closer at measuring length or distances using cm, m, and km.</a:t>
            </a:r>
          </a:p>
          <a:p>
            <a:pPr marL="0" indent="0">
              <a:buNone/>
            </a:pPr>
            <a:r>
              <a:rPr lang="en-CA" sz="2400" dirty="0">
                <a:latin typeface="Arial" panose="020B0604020202020204" pitchFamily="34" charset="0"/>
                <a:cs typeface="Arial" panose="020B0604020202020204" pitchFamily="34" charset="0"/>
              </a:rPr>
              <a:t>Happy Learning,</a:t>
            </a:r>
          </a:p>
          <a:p>
            <a:pPr marL="0" indent="0">
              <a:buNone/>
            </a:pPr>
            <a:r>
              <a:rPr lang="en-CA" sz="2400" dirty="0">
                <a:latin typeface="Arial" panose="020B0604020202020204" pitchFamily="34" charset="0"/>
                <a:cs typeface="Arial" panose="020B0604020202020204" pitchFamily="34" charset="0"/>
              </a:rPr>
              <a:t>Mr. Braico</a:t>
            </a:r>
          </a:p>
        </p:txBody>
      </p:sp>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normAutofit/>
          </a:bodyPr>
          <a:lstStyle/>
          <a:p>
            <a:r>
              <a:rPr lang="en-CA" sz="4000" dirty="0">
                <a:solidFill>
                  <a:schemeClr val="accent3"/>
                </a:solidFill>
                <a:latin typeface="Arial" panose="020B0604020202020204" pitchFamily="34" charset="0"/>
                <a:cs typeface="Arial" panose="020B0604020202020204" pitchFamily="34" charset="0"/>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and watch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Read a book from home or on </a:t>
            </a:r>
            <a:r>
              <a:rPr lang="en-CA" sz="1800" dirty="0">
                <a:latin typeface="Arial" panose="020B0604020202020204" pitchFamily="34" charset="0"/>
                <a:cs typeface="Arial" panose="020B0604020202020204" pitchFamily="34" charset="0"/>
                <a:hlinkClick r:id="rId3"/>
              </a:rPr>
              <a:t>RAZ kids</a:t>
            </a:r>
            <a:r>
              <a:rPr lang="en-CA" sz="1800" dirty="0">
                <a:latin typeface="Arial" panose="020B0604020202020204" pitchFamily="34" charset="0"/>
                <a:cs typeface="Arial" panose="020B0604020202020204" pitchFamily="34" charset="0"/>
              </a:rPr>
              <a:t>.</a:t>
            </a:r>
          </a:p>
          <a:p>
            <a:r>
              <a:rPr lang="en-CA" sz="1800" dirty="0">
                <a:latin typeface="Arial" panose="020B0604020202020204" pitchFamily="34" charset="0"/>
                <a:cs typeface="Arial" panose="020B0604020202020204" pitchFamily="34" charset="0"/>
              </a:rPr>
              <a:t>Find any ‘</a:t>
            </a:r>
            <a:r>
              <a:rPr lang="en-CA" sz="1800" dirty="0" err="1">
                <a:latin typeface="Arial" panose="020B0604020202020204" pitchFamily="34" charset="0"/>
                <a:cs typeface="Arial" panose="020B0604020202020204" pitchFamily="34" charset="0"/>
              </a:rPr>
              <a:t>fl</a:t>
            </a:r>
            <a:r>
              <a:rPr lang="en-CA" sz="1800" dirty="0">
                <a:latin typeface="Arial" panose="020B0604020202020204" pitchFamily="34" charset="0"/>
                <a:cs typeface="Arial" panose="020B0604020202020204" pitchFamily="34" charset="0"/>
              </a:rPr>
              <a:t>’ words in your book. Remember to put your lips together to get ready for the sounds using Lips the Fish. </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Share your words you found with a parent or share it with Mr. Braico in an email or on your ClassDojo portfolio.</a:t>
            </a:r>
          </a:p>
          <a:p>
            <a:r>
              <a:rPr lang="en-CA" sz="1800" dirty="0">
                <a:latin typeface="Arial" panose="020B0604020202020204" pitchFamily="34" charset="0"/>
                <a:cs typeface="Arial" panose="020B0604020202020204" pitchFamily="34" charset="0"/>
                <a:hlinkClick r:id="rId4"/>
              </a:rPr>
              <a:t>dan.braico@lethsd.ab.ca</a:t>
            </a:r>
            <a:endParaRPr lang="en-CA"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4294967295"/>
          </p:nvPr>
        </p:nvSpPr>
        <p:spPr>
          <a:xfrm>
            <a:off x="4071558" y="859241"/>
            <a:ext cx="7658100" cy="708661"/>
          </a:xfrm>
        </p:spPr>
        <p:txBody>
          <a:bodyPr>
            <a:normAutofit/>
          </a:bodyPr>
          <a:lstStyle/>
          <a:p>
            <a:r>
              <a:rPr lang="en-US" sz="2200" dirty="0">
                <a:solidFill>
                  <a:schemeClr val="accent3"/>
                </a:solidFill>
                <a:latin typeface="Arial" panose="020B0604020202020204" pitchFamily="34" charset="0"/>
                <a:cs typeface="Arial" panose="020B0604020202020204" pitchFamily="34" charset="0"/>
              </a:rPr>
              <a:t>I can apply a variety of strategies to help solve words.</a:t>
            </a:r>
            <a:endParaRPr lang="en-CA" sz="2200" dirty="0">
              <a:solidFill>
                <a:schemeClr val="accent3"/>
              </a:solidFill>
              <a:latin typeface="Arial" panose="020B0604020202020204" pitchFamily="34" charset="0"/>
              <a:cs typeface="Arial" panose="020B0604020202020204" pitchFamily="34" charset="0"/>
            </a:endParaRPr>
          </a:p>
        </p:txBody>
      </p:sp>
      <p:pic>
        <p:nvPicPr>
          <p:cNvPr id="7" name="Picture 6">
            <a:hlinkClick r:id="rId2"/>
            <a:extLst>
              <a:ext uri="{FF2B5EF4-FFF2-40B4-BE49-F238E27FC236}">
                <a16:creationId xmlns:a16="http://schemas.microsoft.com/office/drawing/2014/main" id="{C540E718-D251-4A0C-8CFC-56F056A77785}"/>
              </a:ext>
            </a:extLst>
          </p:cNvPr>
          <p:cNvPicPr>
            <a:picLocks noChangeAspect="1"/>
          </p:cNvPicPr>
          <p:nvPr/>
        </p:nvPicPr>
        <p:blipFill>
          <a:blip r:embed="rId5"/>
          <a:stretch>
            <a:fillRect/>
          </a:stretch>
        </p:blipFill>
        <p:spPr>
          <a:xfrm>
            <a:off x="8530303" y="1929384"/>
            <a:ext cx="810610" cy="917965"/>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4"/>
                </a:solidFill>
                <a:latin typeface="Arial" panose="020B0604020202020204" pitchFamily="34" charset="0"/>
                <a:cs typeface="Arial" panose="020B0604020202020204" pitchFamily="34" charset="0"/>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and watch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on theme.</a:t>
            </a:r>
            <a:endParaRPr lang="en-CA"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Click and </a:t>
            </a:r>
            <a:r>
              <a:rPr lang="en-US" sz="1800" dirty="0">
                <a:latin typeface="Arial" panose="020B0604020202020204" pitchFamily="34" charset="0"/>
                <a:cs typeface="Arial" panose="020B0604020202020204" pitchFamily="34" charset="0"/>
                <a:hlinkClick r:id="rId3"/>
              </a:rPr>
              <a:t>watch</a:t>
            </a:r>
            <a:r>
              <a:rPr lang="en-US" sz="1800" dirty="0">
                <a:latin typeface="Arial" panose="020B0604020202020204" pitchFamily="34" charset="0"/>
                <a:cs typeface="Arial" panose="020B0604020202020204" pitchFamily="34" charset="0"/>
              </a:rPr>
              <a:t> Mr. Braico reading The Rabbit Listened by Cori </a:t>
            </a:r>
            <a:r>
              <a:rPr lang="en-US" sz="1800" dirty="0" err="1">
                <a:latin typeface="Arial" panose="020B0604020202020204" pitchFamily="34" charset="0"/>
                <a:cs typeface="Arial" panose="020B0604020202020204" pitchFamily="34" charset="0"/>
              </a:rPr>
              <a:t>Doerrfeld</a:t>
            </a:r>
            <a:r>
              <a:rPr lang="en-US" sz="1800" dirty="0">
                <a:latin typeface="Arial" panose="020B0604020202020204" pitchFamily="34" charset="0"/>
                <a:cs typeface="Arial" panose="020B0604020202020204" pitchFamily="34" charset="0"/>
              </a:rPr>
              <a:t>. What do you think the them of the story is? What was the message the author was trying to give?</a:t>
            </a:r>
          </a:p>
          <a:p>
            <a:endParaRPr lang="en-CA"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Write your answers in </a:t>
            </a:r>
            <a:r>
              <a:rPr lang="en-CA" sz="1800" dirty="0" err="1">
                <a:latin typeface="Arial" panose="020B0604020202020204" pitchFamily="34" charset="0"/>
                <a:cs typeface="Arial" panose="020B0604020202020204" pitchFamily="34" charset="0"/>
              </a:rPr>
              <a:t>BrainPop</a:t>
            </a:r>
            <a:r>
              <a:rPr lang="en-CA" sz="1800" dirty="0">
                <a:latin typeface="Arial" panose="020B0604020202020204" pitchFamily="34" charset="0"/>
                <a:cs typeface="Arial" panose="020B0604020202020204" pitchFamily="34" charset="0"/>
              </a:rPr>
              <a:t> Jr.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4201750" y="808942"/>
            <a:ext cx="7525918" cy="765945"/>
          </a:xfrm>
        </p:spPr>
        <p:txBody>
          <a:bodyPr>
            <a:normAutofit/>
          </a:bodyPr>
          <a:lstStyle/>
          <a:p>
            <a:r>
              <a:rPr lang="en-US" sz="2200" dirty="0">
                <a:solidFill>
                  <a:schemeClr val="accent4"/>
                </a:solidFill>
                <a:latin typeface="Arial" panose="020B0604020202020204" pitchFamily="34" charset="0"/>
                <a:cs typeface="Arial" panose="020B0604020202020204" pitchFamily="34" charset="0"/>
              </a:rPr>
              <a:t>I can construct a meaning from stories I read.</a:t>
            </a:r>
            <a:endParaRPr lang="en-CA" sz="2200" dirty="0">
              <a:solidFill>
                <a:schemeClr val="accent4"/>
              </a:solidFill>
              <a:latin typeface="Arial" panose="020B0604020202020204" pitchFamily="34" charset="0"/>
              <a:cs typeface="Arial" panose="020B0604020202020204" pitchFamily="34" charset="0"/>
            </a:endParaRPr>
          </a:p>
        </p:txBody>
      </p:sp>
      <p:pic>
        <p:nvPicPr>
          <p:cNvPr id="8" name="Picture 2">
            <a:hlinkClick r:id="rId3"/>
            <a:extLst>
              <a:ext uri="{FF2B5EF4-FFF2-40B4-BE49-F238E27FC236}">
                <a16:creationId xmlns:a16="http://schemas.microsoft.com/office/drawing/2014/main" id="{8D9C1830-ECBB-42FD-8E2F-7B2C44CB5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1627" y="3624968"/>
            <a:ext cx="1075986" cy="1075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2"/>
            <a:extLst>
              <a:ext uri="{FF2B5EF4-FFF2-40B4-BE49-F238E27FC236}">
                <a16:creationId xmlns:a16="http://schemas.microsoft.com/office/drawing/2014/main" id="{CC2DC3A7-07AF-4D78-9FA5-FC77141E54C0}"/>
              </a:ext>
            </a:extLst>
          </p:cNvPr>
          <p:cNvPicPr>
            <a:picLocks noChangeAspect="1"/>
          </p:cNvPicPr>
          <p:nvPr/>
        </p:nvPicPr>
        <p:blipFill>
          <a:blip r:embed="rId5"/>
          <a:stretch>
            <a:fillRect/>
          </a:stretch>
        </p:blipFill>
        <p:spPr>
          <a:xfrm>
            <a:off x="9500767" y="1886730"/>
            <a:ext cx="1466846" cy="1140880"/>
          </a:xfrm>
          <a:prstGeom prst="rect">
            <a:avLst/>
          </a:prstGeom>
        </p:spPr>
      </p:pic>
      <p:pic>
        <p:nvPicPr>
          <p:cNvPr id="10" name="Picture 9">
            <a:extLst>
              <a:ext uri="{FF2B5EF4-FFF2-40B4-BE49-F238E27FC236}">
                <a16:creationId xmlns:a16="http://schemas.microsoft.com/office/drawing/2014/main" id="{FA0E9F7F-319D-4610-AAA1-A8DA6067EE7E}"/>
              </a:ext>
            </a:extLst>
          </p:cNvPr>
          <p:cNvPicPr>
            <a:picLocks noChangeAspect="1"/>
          </p:cNvPicPr>
          <p:nvPr/>
        </p:nvPicPr>
        <p:blipFill>
          <a:blip r:embed="rId6"/>
          <a:stretch>
            <a:fillRect/>
          </a:stretch>
        </p:blipFill>
        <p:spPr>
          <a:xfrm>
            <a:off x="9374780" y="4939650"/>
            <a:ext cx="1718820" cy="657196"/>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5">
                    <a:lumMod val="75000"/>
                  </a:schemeClr>
                </a:solidFill>
                <a:latin typeface="Arial" panose="020B0604020202020204" pitchFamily="34" charset="0"/>
                <a:cs typeface="Arial" panose="020B0604020202020204" pitchFamily="34" charset="0"/>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to learn more about adding themes to writing.</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Today, when working on your story, think of a big idea you can add. What do you want your readers to learn from reading your story? What is the lesson you are trying to teach?</a:t>
            </a:r>
          </a:p>
          <a:p>
            <a:endParaRPr lang="en-CA"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Write in the “My Story” document and add a theme or a message for your readers to learn. Remember to save your work.</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877785" y="873126"/>
            <a:ext cx="7379494" cy="817562"/>
          </a:xfrm>
        </p:spPr>
        <p:txBody>
          <a:bodyPr>
            <a:normAutofit/>
          </a:bodyPr>
          <a:lstStyle/>
          <a:p>
            <a:r>
              <a:rPr lang="en-US" sz="2200" dirty="0">
                <a:solidFill>
                  <a:schemeClr val="accent5">
                    <a:lumMod val="75000"/>
                  </a:schemeClr>
                </a:solidFill>
                <a:latin typeface="Arial" panose="020B0604020202020204" pitchFamily="34" charset="0"/>
                <a:cs typeface="Arial" panose="020B0604020202020204" pitchFamily="34" charset="0"/>
              </a:rPr>
              <a:t>I can create narrative stories that have a meaning.</a:t>
            </a:r>
            <a:endParaRPr lang="en-CA" sz="2200" dirty="0">
              <a:solidFill>
                <a:schemeClr val="accent5">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17840A2-6038-4271-866F-229C33AB0655}"/>
              </a:ext>
            </a:extLst>
          </p:cNvPr>
          <p:cNvPicPr>
            <a:picLocks noChangeAspect="1"/>
          </p:cNvPicPr>
          <p:nvPr/>
        </p:nvPicPr>
        <p:blipFill>
          <a:blip r:embed="rId3"/>
          <a:stretch>
            <a:fillRect/>
          </a:stretch>
        </p:blipFill>
        <p:spPr>
          <a:xfrm>
            <a:off x="9922962" y="5213534"/>
            <a:ext cx="1205363" cy="967810"/>
          </a:xfrm>
          <a:prstGeom prst="rect">
            <a:avLst/>
          </a:prstGeom>
        </p:spPr>
      </p:pic>
      <p:pic>
        <p:nvPicPr>
          <p:cNvPr id="7" name="Picture 6">
            <a:hlinkClick r:id="rId2"/>
            <a:extLst>
              <a:ext uri="{FF2B5EF4-FFF2-40B4-BE49-F238E27FC236}">
                <a16:creationId xmlns:a16="http://schemas.microsoft.com/office/drawing/2014/main" id="{ADE5A461-BF8E-44EB-88D0-5FA33C2D1895}"/>
              </a:ext>
            </a:extLst>
          </p:cNvPr>
          <p:cNvPicPr>
            <a:picLocks noChangeAspect="1"/>
          </p:cNvPicPr>
          <p:nvPr/>
        </p:nvPicPr>
        <p:blipFill>
          <a:blip r:embed="rId4"/>
          <a:stretch>
            <a:fillRect/>
          </a:stretch>
        </p:blipFill>
        <p:spPr>
          <a:xfrm>
            <a:off x="8506085" y="1929384"/>
            <a:ext cx="2847715" cy="1097334"/>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6"/>
                </a:solidFill>
                <a:latin typeface="Arial" panose="020B0604020202020204" pitchFamily="34" charset="0"/>
                <a:cs typeface="Arial" panose="020B0604020202020204" pitchFamily="34" charset="0"/>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to learn more about centimeters, meters, and kilometers.</a:t>
            </a:r>
          </a:p>
          <a:p>
            <a:pPr lvl="1"/>
            <a:r>
              <a:rPr lang="en-US" sz="1800" dirty="0">
                <a:latin typeface="Arial" panose="020B0604020202020204" pitchFamily="34" charset="0"/>
                <a:cs typeface="Arial" panose="020B0604020202020204" pitchFamily="34" charset="0"/>
              </a:rPr>
              <a:t>User: westminster1</a:t>
            </a:r>
          </a:p>
          <a:p>
            <a:pPr lvl="1"/>
            <a:r>
              <a:rPr lang="en-US" sz="1800" dirty="0">
                <a:latin typeface="Arial" panose="020B0604020202020204" pitchFamily="34" charset="0"/>
                <a:cs typeface="Arial" panose="020B0604020202020204" pitchFamily="34" charset="0"/>
              </a:rPr>
              <a:t>Password: westie1</a:t>
            </a: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Do the EASY or HARD quiz found under the video.</a:t>
            </a:r>
          </a:p>
          <a:p>
            <a:pPr marL="0" indent="0">
              <a:buNone/>
            </a:pPr>
            <a:r>
              <a:rPr lang="en-US" sz="1800" b="1" dirty="0">
                <a:latin typeface="Arial" panose="020B0604020202020204" pitchFamily="34" charset="0"/>
                <a:cs typeface="Arial" panose="020B0604020202020204" pitchFamily="34" charset="0"/>
              </a:rPr>
              <a:t>Step 3</a:t>
            </a:r>
          </a:p>
          <a:p>
            <a:r>
              <a:rPr lang="en-US" sz="1800" dirty="0">
                <a:latin typeface="Arial" panose="020B0604020202020204" pitchFamily="34" charset="0"/>
                <a:cs typeface="Arial" panose="020B0604020202020204" pitchFamily="34" charset="0"/>
                <a:hlinkClick r:id="rId3"/>
              </a:rPr>
              <a:t>Use</a:t>
            </a:r>
            <a:r>
              <a:rPr lang="en-US" sz="1800" dirty="0">
                <a:latin typeface="Arial" panose="020B0604020202020204" pitchFamily="34" charset="0"/>
                <a:cs typeface="Arial" panose="020B0604020202020204" pitchFamily="34" charset="0"/>
              </a:rPr>
              <a:t> the ruler to measure in centimeters.</a:t>
            </a:r>
          </a:p>
          <a:p>
            <a:r>
              <a:rPr lang="en-US" sz="1800" dirty="0">
                <a:latin typeface="Arial" panose="020B0604020202020204" pitchFamily="34" charset="0"/>
                <a:cs typeface="Arial" panose="020B0604020202020204" pitchFamily="34" charset="0"/>
                <a:hlinkClick r:id="rId4"/>
              </a:rPr>
              <a:t>Measure</a:t>
            </a:r>
            <a:r>
              <a:rPr lang="en-US" sz="1800" dirty="0">
                <a:latin typeface="Arial" panose="020B0604020202020204" pitchFamily="34" charset="0"/>
                <a:cs typeface="Arial" panose="020B0604020202020204" pitchFamily="34" charset="0"/>
              </a:rPr>
              <a:t> the objects using a ruler.</a:t>
            </a:r>
          </a:p>
          <a:p>
            <a:endParaRPr lang="en-US" sz="1900" dirty="0">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472576" y="858966"/>
            <a:ext cx="7778364" cy="660896"/>
          </a:xfrm>
        </p:spPr>
        <p:txBody>
          <a:bodyPr>
            <a:normAutofit/>
          </a:bodyPr>
          <a:lstStyle/>
          <a:p>
            <a:r>
              <a:rPr lang="en-US" sz="2200" dirty="0">
                <a:solidFill>
                  <a:schemeClr val="accent6"/>
                </a:solidFill>
                <a:latin typeface="Arial" panose="020B0604020202020204" pitchFamily="34" charset="0"/>
                <a:cs typeface="Arial" panose="020B0604020202020204" pitchFamily="34" charset="0"/>
              </a:rPr>
              <a:t>I can relate a unit of measure to measure a length.</a:t>
            </a:r>
            <a:endParaRPr lang="en-CA" sz="2200" dirty="0">
              <a:solidFill>
                <a:schemeClr val="accent6"/>
              </a:solidFill>
              <a:latin typeface="Arial" panose="020B0604020202020204" pitchFamily="34" charset="0"/>
              <a:cs typeface="Arial" panose="020B0604020202020204" pitchFamily="34" charset="0"/>
            </a:endParaRPr>
          </a:p>
        </p:txBody>
      </p:sp>
      <p:pic>
        <p:nvPicPr>
          <p:cNvPr id="7" name="Picture 6">
            <a:hlinkClick r:id="rId2"/>
            <a:extLst>
              <a:ext uri="{FF2B5EF4-FFF2-40B4-BE49-F238E27FC236}">
                <a16:creationId xmlns:a16="http://schemas.microsoft.com/office/drawing/2014/main" id="{2292B455-3B6D-4FD4-96F3-A6D247CB4C8E}"/>
              </a:ext>
            </a:extLst>
          </p:cNvPr>
          <p:cNvPicPr>
            <a:picLocks noChangeAspect="1"/>
          </p:cNvPicPr>
          <p:nvPr/>
        </p:nvPicPr>
        <p:blipFill>
          <a:blip r:embed="rId5"/>
          <a:stretch>
            <a:fillRect/>
          </a:stretch>
        </p:blipFill>
        <p:spPr>
          <a:xfrm>
            <a:off x="8984811" y="2039007"/>
            <a:ext cx="2368989" cy="1298819"/>
          </a:xfrm>
          <a:prstGeom prst="rect">
            <a:avLst/>
          </a:prstGeom>
        </p:spPr>
      </p:pic>
      <p:pic>
        <p:nvPicPr>
          <p:cNvPr id="9" name="Picture 8">
            <a:hlinkClick r:id="rId3"/>
            <a:extLst>
              <a:ext uri="{FF2B5EF4-FFF2-40B4-BE49-F238E27FC236}">
                <a16:creationId xmlns:a16="http://schemas.microsoft.com/office/drawing/2014/main" id="{D5049EBE-8B87-4CA8-A499-2B27A481380F}"/>
              </a:ext>
            </a:extLst>
          </p:cNvPr>
          <p:cNvPicPr>
            <a:picLocks noChangeAspect="1"/>
          </p:cNvPicPr>
          <p:nvPr/>
        </p:nvPicPr>
        <p:blipFill>
          <a:blip r:embed="rId6"/>
          <a:stretch>
            <a:fillRect/>
          </a:stretch>
        </p:blipFill>
        <p:spPr>
          <a:xfrm>
            <a:off x="8836535" y="4338781"/>
            <a:ext cx="1024229" cy="841607"/>
          </a:xfrm>
          <a:prstGeom prst="rect">
            <a:avLst/>
          </a:prstGeom>
        </p:spPr>
      </p:pic>
      <p:pic>
        <p:nvPicPr>
          <p:cNvPr id="10" name="Picture 9">
            <a:hlinkClick r:id="rId4"/>
            <a:extLst>
              <a:ext uri="{FF2B5EF4-FFF2-40B4-BE49-F238E27FC236}">
                <a16:creationId xmlns:a16="http://schemas.microsoft.com/office/drawing/2014/main" id="{D9BAE1C2-4109-4DFC-A567-4970757DBDE0}"/>
              </a:ext>
            </a:extLst>
          </p:cNvPr>
          <p:cNvPicPr>
            <a:picLocks noChangeAspect="1"/>
          </p:cNvPicPr>
          <p:nvPr/>
        </p:nvPicPr>
        <p:blipFill>
          <a:blip r:embed="rId7"/>
          <a:stretch>
            <a:fillRect/>
          </a:stretch>
        </p:blipFill>
        <p:spPr>
          <a:xfrm>
            <a:off x="10430875" y="4338781"/>
            <a:ext cx="1024229" cy="988521"/>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latin typeface="Arial" panose="020B0604020202020204" pitchFamily="34" charset="0"/>
                <a:cs typeface="Arial" panose="020B0604020202020204" pitchFamily="34" charset="0"/>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lnSpcReduction="10000"/>
          </a:bodyPr>
          <a:lstStyle/>
          <a:p>
            <a:pPr marL="0" indent="0">
              <a:buNone/>
            </a:pPr>
            <a:r>
              <a:rPr lang="en-CA" dirty="0">
                <a:latin typeface="Arial" panose="020B0604020202020204" pitchFamily="34" charset="0"/>
                <a:cs typeface="Arial" panose="020B0604020202020204" pitchFamily="34" charset="0"/>
              </a:rPr>
              <a:t>Choose one (or more) activities for your DPA.</a:t>
            </a:r>
          </a:p>
          <a:p>
            <a:r>
              <a:rPr lang="en-CA" dirty="0">
                <a:latin typeface="Arial" panose="020B0604020202020204" pitchFamily="34" charset="0"/>
                <a:cs typeface="Arial" panose="020B0604020202020204" pitchFamily="34" charset="0"/>
                <a:hlinkClick r:id="rId2"/>
              </a:rPr>
              <a:t>GoNoodle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3"/>
              </a:rPr>
              <a:t>Fresh Start Fitness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4"/>
              </a:rPr>
              <a:t>Maximo</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5"/>
              </a:rPr>
              <a:t>Calming Down</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6"/>
              </a:rPr>
              <a:t>Mrs. McIntyre DPA</a:t>
            </a:r>
            <a:endParaRPr lang="en-CA"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Math_Settings xmlns="c17d24db-1525-423a-a246-76d2fc38ff69" xsi:nil="true"/>
    <LMS_Mappings xmlns="c17d24db-1525-423a-a246-76d2fc38ff69" xsi:nil="true"/>
    <IsNotebookLocked xmlns="c17d24db-1525-423a-a246-76d2fc38ff69" xsi:nil="true"/>
    <Distribution_Groups xmlns="c17d24db-1525-423a-a246-76d2fc38ff69" xsi:nil="true"/>
    <TeamsChannelId xmlns="c17d24db-1525-423a-a246-76d2fc38ff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33" ma:contentTypeDescription="Create a new document." ma:contentTypeScope="" ma:versionID="dd8284542b05649bf4a513721eb2038d">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20ff5c8fe64553906c1a5cfff9fd2cc4"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TeamsChannelId" minOccurs="0"/>
                <xsd:element ref="ns3:Math_Settings" minOccurs="0"/>
                <xsd:element ref="ns3:Distribution_Groups" minOccurs="0"/>
                <xsd:element ref="ns3:LMS_Mappings"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TeamsChannelId" ma:index="36" nillable="true" ma:displayName="Teams Channel Id" ma:internalName="TeamsChannelId">
      <xsd:simpleType>
        <xsd:restriction base="dms:Text"/>
      </xsd:simpleType>
    </xsd:element>
    <xsd:element name="Math_Settings" ma:index="37" nillable="true" ma:displayName="Math Settings" ma:internalName="Math_Settings">
      <xsd:simpleType>
        <xsd:restriction base="dms:Text"/>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IsNotebookLocked" ma:index="40"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747C74-A129-4593-B9B0-97DEAF32D0CC}">
  <ds:schemaRefs>
    <ds:schemaRef ds:uri="http://schemas.microsoft.com/office/infopath/2007/PartnerControls"/>
    <ds:schemaRef ds:uri="http://purl.org/dc/elements/1.1/"/>
    <ds:schemaRef ds:uri="http://schemas.microsoft.com/office/2006/metadata/properties"/>
    <ds:schemaRef ds:uri="c17d24db-1525-423a-a246-76d2fc38ff69"/>
    <ds:schemaRef ds:uri="http://purl.org/dc/terms/"/>
    <ds:schemaRef ds:uri="2dfdbd87-feb3-4b3a-b11d-aaad4bfbe884"/>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3.xml><?xml version="1.0" encoding="utf-8"?>
<ds:datastoreItem xmlns:ds="http://schemas.openxmlformats.org/officeDocument/2006/customXml" ds:itemID="{1B75F652-03F4-482D-8065-ED14A94C5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2291</TotalTime>
  <Words>449</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The Hand</vt:lpstr>
      <vt:lpstr>The Serif Hand Black</vt:lpstr>
      <vt:lpstr>SketchyVTI</vt:lpstr>
      <vt:lpstr>BRAICO’s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Dan Braico</cp:lastModifiedBy>
  <cp:revision>23</cp:revision>
  <dcterms:created xsi:type="dcterms:W3CDTF">2020-03-31T19:26:18Z</dcterms:created>
  <dcterms:modified xsi:type="dcterms:W3CDTF">2020-04-27T17:59:17Z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0x01010044BCC1D7AB61D146A6566415FBD49CE6</vt:lpwstr>
  </property>
</Properties>
</file>