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6"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55BF2-4192-483E-B7E9-619A41906E67}" v="20" dt="2020-04-27T16:33:28.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41" d="100"/>
          <a:sy n="41" d="100"/>
        </p:scale>
        <p:origin x="60"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XcyR5WOp38Q"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an.Braico@lethsd.ab.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CUM9vglfqo" TargetMode="External"/><Relationship Id="rId2" Type="http://schemas.openxmlformats.org/officeDocument/2006/relationships/hyperlink" Target="https://www.youtube.com/watch?v=9In5lUUCzAA"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LdCOswMeXFQ"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mathsisfun.com/measure/thermometer.html" TargetMode="External"/><Relationship Id="rId7" Type="http://schemas.openxmlformats.org/officeDocument/2006/relationships/image" Target="../media/image9.png"/><Relationship Id="rId2" Type="http://schemas.openxmlformats.org/officeDocument/2006/relationships/hyperlink" Target="https://jr.brainpop.com/math/measurement/temperature/"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ca.ixl.com/math/grade-3/reasonable-temperatu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10.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a:solidFill>
                  <a:schemeClr val="bg1"/>
                </a:solidFill>
              </a:rPr>
              <a:t>BRAICO’s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Thursday, April 30,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1460-E367-468A-9BD0-3BDA48444EAD}"/>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Table of Contents</a:t>
            </a:r>
          </a:p>
        </p:txBody>
      </p:sp>
      <p:sp>
        <p:nvSpPr>
          <p:cNvPr id="3" name="Content Placeholder 2">
            <a:extLst>
              <a:ext uri="{FF2B5EF4-FFF2-40B4-BE49-F238E27FC236}">
                <a16:creationId xmlns:a16="http://schemas.microsoft.com/office/drawing/2014/main" id="{2BB0CC67-3FD3-4700-AA6E-962D7485D8E8}"/>
              </a:ext>
            </a:extLst>
          </p:cNvPr>
          <p:cNvSpPr>
            <a:spLocks noGrp="1"/>
          </p:cNvSpPr>
          <p:nvPr>
            <p:ph idx="1"/>
          </p:nvPr>
        </p:nvSpPr>
        <p:spPr/>
        <p:txBody>
          <a:bodyPr/>
          <a:lstStyle/>
          <a:p>
            <a:r>
              <a:rPr lang="en-CA" sz="3200" dirty="0">
                <a:latin typeface="Arial" panose="020B0604020202020204" pitchFamily="34" charset="0"/>
                <a:cs typeface="Arial" panose="020B0604020202020204" pitchFamily="34" charset="0"/>
              </a:rPr>
              <a:t>Morning Message</a:t>
            </a:r>
          </a:p>
          <a:p>
            <a:r>
              <a:rPr lang="en-CA" sz="3200" dirty="0">
                <a:latin typeface="Arial" panose="020B0604020202020204" pitchFamily="34" charset="0"/>
                <a:cs typeface="Arial" panose="020B0604020202020204" pitchFamily="34" charset="0"/>
              </a:rPr>
              <a:t>Word Work</a:t>
            </a:r>
          </a:p>
          <a:p>
            <a:r>
              <a:rPr lang="en-CA" sz="3200" dirty="0">
                <a:latin typeface="Arial" panose="020B0604020202020204" pitchFamily="34" charset="0"/>
                <a:cs typeface="Arial" panose="020B0604020202020204" pitchFamily="34" charset="0"/>
              </a:rPr>
              <a:t>Reading</a:t>
            </a:r>
          </a:p>
          <a:p>
            <a:r>
              <a:rPr lang="en-CA" sz="3200" dirty="0">
                <a:latin typeface="Arial" panose="020B0604020202020204" pitchFamily="34" charset="0"/>
                <a:cs typeface="Arial" panose="020B0604020202020204" pitchFamily="34" charset="0"/>
              </a:rPr>
              <a:t>Writing</a:t>
            </a:r>
          </a:p>
          <a:p>
            <a:r>
              <a:rPr lang="en-CA" sz="3200" dirty="0">
                <a:latin typeface="Arial" panose="020B0604020202020204" pitchFamily="34" charset="0"/>
                <a:cs typeface="Arial" panose="020B0604020202020204" pitchFamily="34" charset="0"/>
              </a:rPr>
              <a:t>Math</a:t>
            </a:r>
          </a:p>
          <a:p>
            <a:r>
              <a:rPr lang="en-CA" sz="3200" dirty="0">
                <a:latin typeface="Arial" panose="020B0604020202020204" pitchFamily="34" charset="0"/>
                <a:cs typeface="Arial" panose="020B0604020202020204" pitchFamily="34" charset="0"/>
              </a:rPr>
              <a:t>Daily Physical Activity</a:t>
            </a:r>
          </a:p>
          <a:p>
            <a:endParaRPr lang="en-CA" dirty="0"/>
          </a:p>
        </p:txBody>
      </p:sp>
    </p:spTree>
    <p:extLst>
      <p:ext uri="{BB962C8B-B14F-4D97-AF65-F5344CB8AC3E}">
        <p14:creationId xmlns:p14="http://schemas.microsoft.com/office/powerpoint/2010/main" val="68145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latin typeface="Arial" panose="020B0604020202020204" pitchFamily="34" charset="0"/>
                <a:cs typeface="Arial" panose="020B0604020202020204" pitchFamily="34" charset="0"/>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Hello Kiddos,</a:t>
            </a:r>
          </a:p>
          <a:p>
            <a:pPr marL="0" indent="0">
              <a:buNone/>
            </a:pPr>
            <a:r>
              <a:rPr lang="en-CA" sz="2400" dirty="0">
                <a:latin typeface="Arial" panose="020B0604020202020204" pitchFamily="34" charset="0"/>
                <a:cs typeface="Arial" panose="020B0604020202020204" pitchFamily="34" charset="0"/>
              </a:rPr>
              <a:t>Happy Thursday! I am looking forward to reading and learning from the theme of your story. Today we will be looking at the ‘pl’ double consonant, we will read The Rabbit Listened and look at the usage of punctuation, and we will be measuring temperature.</a:t>
            </a:r>
          </a:p>
          <a:p>
            <a:pPr marL="0" indent="0">
              <a:buNone/>
            </a:pPr>
            <a:r>
              <a:rPr lang="en-CA" sz="2400" dirty="0">
                <a:latin typeface="Arial" panose="020B0604020202020204" pitchFamily="34" charset="0"/>
                <a:cs typeface="Arial" panose="020B0604020202020204" pitchFamily="34" charset="0"/>
              </a:rPr>
              <a:t>Happy Learning,</a:t>
            </a:r>
          </a:p>
          <a:p>
            <a:pPr marL="0" indent="0">
              <a:buNone/>
            </a:pPr>
            <a:r>
              <a:rPr lang="en-CA" sz="2400" dirty="0">
                <a:latin typeface="Arial" panose="020B0604020202020204" pitchFamily="34" charset="0"/>
                <a:cs typeface="Arial" panose="020B0604020202020204" pitchFamily="34" charset="0"/>
              </a:rPr>
              <a:t>Mr. Braico</a:t>
            </a:r>
          </a:p>
        </p:txBody>
      </p:sp>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normAutofit/>
          </a:bodyPr>
          <a:lstStyle/>
          <a:p>
            <a:r>
              <a:rPr lang="en-CA" sz="4000" dirty="0">
                <a:solidFill>
                  <a:schemeClr val="accent3"/>
                </a:solidFill>
                <a:latin typeface="Arial" panose="020B0604020202020204" pitchFamily="34" charset="0"/>
                <a:cs typeface="Arial" panose="020B0604020202020204" pitchFamily="34" charset="0"/>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and watch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Read a book from home or on </a:t>
            </a:r>
            <a:r>
              <a:rPr lang="en-CA" sz="1800" dirty="0">
                <a:latin typeface="Arial" panose="020B0604020202020204" pitchFamily="34" charset="0"/>
                <a:cs typeface="Arial" panose="020B0604020202020204" pitchFamily="34" charset="0"/>
                <a:hlinkClick r:id="rId3"/>
              </a:rPr>
              <a:t>RAZ kids</a:t>
            </a:r>
            <a:r>
              <a:rPr lang="en-CA" sz="1800" dirty="0">
                <a:latin typeface="Arial" panose="020B0604020202020204" pitchFamily="34" charset="0"/>
                <a:cs typeface="Arial" panose="020B0604020202020204" pitchFamily="34" charset="0"/>
              </a:rPr>
              <a:t>.</a:t>
            </a:r>
          </a:p>
          <a:p>
            <a:r>
              <a:rPr lang="en-CA" sz="1800" dirty="0">
                <a:latin typeface="Arial" panose="020B0604020202020204" pitchFamily="34" charset="0"/>
                <a:cs typeface="Arial" panose="020B0604020202020204" pitchFamily="34" charset="0"/>
              </a:rPr>
              <a:t>Find any ‘pl’ words in your book. Remember to put your lips together to get ready for the sounds using Lips the Fish. </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Share your words you found with a parent or share it with Mr. Braico in an email or on your ClassDojo portfolio.</a:t>
            </a:r>
          </a:p>
          <a:p>
            <a:r>
              <a:rPr lang="en-CA" sz="1800" dirty="0">
                <a:latin typeface="Arial" panose="020B0604020202020204" pitchFamily="34" charset="0"/>
                <a:cs typeface="Arial" panose="020B0604020202020204" pitchFamily="34" charset="0"/>
                <a:hlinkClick r:id="rId4"/>
              </a:rPr>
              <a:t>dan.braico@lethsd.ab.ca</a:t>
            </a:r>
            <a:endParaRPr lang="en-CA"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4294967295"/>
          </p:nvPr>
        </p:nvSpPr>
        <p:spPr>
          <a:xfrm>
            <a:off x="4071558" y="859241"/>
            <a:ext cx="7658100" cy="708661"/>
          </a:xfrm>
        </p:spPr>
        <p:txBody>
          <a:bodyPr>
            <a:normAutofit/>
          </a:bodyPr>
          <a:lstStyle/>
          <a:p>
            <a:r>
              <a:rPr lang="en-US" sz="2200" dirty="0">
                <a:solidFill>
                  <a:schemeClr val="accent3"/>
                </a:solidFill>
                <a:latin typeface="Arial" panose="020B0604020202020204" pitchFamily="34" charset="0"/>
                <a:cs typeface="Arial" panose="020B0604020202020204" pitchFamily="34" charset="0"/>
              </a:rPr>
              <a:t>I can apply a variety of strategies to help solve words.</a:t>
            </a:r>
            <a:endParaRPr lang="en-CA" sz="2200" dirty="0">
              <a:solidFill>
                <a:schemeClr val="accent3"/>
              </a:solidFill>
              <a:latin typeface="Arial" panose="020B0604020202020204" pitchFamily="34" charset="0"/>
              <a:cs typeface="Arial" panose="020B0604020202020204" pitchFamily="34" charset="0"/>
            </a:endParaRPr>
          </a:p>
        </p:txBody>
      </p:sp>
      <p:pic>
        <p:nvPicPr>
          <p:cNvPr id="6" name="Picture 5">
            <a:hlinkClick r:id="rId2"/>
            <a:extLst>
              <a:ext uri="{FF2B5EF4-FFF2-40B4-BE49-F238E27FC236}">
                <a16:creationId xmlns:a16="http://schemas.microsoft.com/office/drawing/2014/main" id="{978435FC-2EE3-4AD8-87D7-49B79673A5EF}"/>
              </a:ext>
            </a:extLst>
          </p:cNvPr>
          <p:cNvPicPr>
            <a:picLocks noChangeAspect="1"/>
          </p:cNvPicPr>
          <p:nvPr/>
        </p:nvPicPr>
        <p:blipFill>
          <a:blip r:embed="rId5"/>
          <a:stretch>
            <a:fillRect/>
          </a:stretch>
        </p:blipFill>
        <p:spPr>
          <a:xfrm>
            <a:off x="8690736" y="1867778"/>
            <a:ext cx="951243" cy="1129962"/>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4"/>
                </a:solidFill>
                <a:latin typeface="Arial" panose="020B0604020202020204" pitchFamily="34" charset="0"/>
                <a:cs typeface="Arial" panose="020B0604020202020204" pitchFamily="34" charset="0"/>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and watch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on punctuation.</a:t>
            </a:r>
            <a:endParaRPr lang="en-CA"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Click and </a:t>
            </a:r>
            <a:r>
              <a:rPr lang="en-CA" sz="1800" dirty="0">
                <a:latin typeface="Arial" panose="020B0604020202020204" pitchFamily="34" charset="0"/>
                <a:cs typeface="Arial" panose="020B0604020202020204" pitchFamily="34" charset="0"/>
                <a:hlinkClick r:id="rId3"/>
              </a:rPr>
              <a:t>watch</a:t>
            </a:r>
            <a:r>
              <a:rPr lang="en-CA" sz="1800" dirty="0">
                <a:latin typeface="Arial" panose="020B0604020202020204" pitchFamily="34" charset="0"/>
                <a:cs typeface="Arial" panose="020B0604020202020204" pitchFamily="34" charset="0"/>
              </a:rPr>
              <a:t> Mr. Braico reading The Rabbit Listened. What were some of the punctuation marks you saw? How did Mr. </a:t>
            </a:r>
            <a:r>
              <a:rPr lang="en-CA" sz="1800" dirty="0" err="1">
                <a:latin typeface="Arial" panose="020B0604020202020204" pitchFamily="34" charset="0"/>
                <a:cs typeface="Arial" panose="020B0604020202020204" pitchFamily="34" charset="0"/>
              </a:rPr>
              <a:t>Braico’s</a:t>
            </a:r>
            <a:r>
              <a:rPr lang="en-CA" sz="1800" dirty="0">
                <a:latin typeface="Arial" panose="020B0604020202020204" pitchFamily="34" charset="0"/>
                <a:cs typeface="Arial" panose="020B0604020202020204" pitchFamily="34" charset="0"/>
              </a:rPr>
              <a:t> voice change?</a:t>
            </a:r>
          </a:p>
          <a:p>
            <a:endParaRPr lang="en-CA"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Punctuation helps tell readers how to read the book. When you are reading, try and change your expression to match the punctuation mark.</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4201750" y="808942"/>
            <a:ext cx="7525918" cy="765945"/>
          </a:xfrm>
        </p:spPr>
        <p:txBody>
          <a:bodyPr>
            <a:normAutofit/>
          </a:bodyPr>
          <a:lstStyle/>
          <a:p>
            <a:r>
              <a:rPr lang="en-US" sz="2200" dirty="0">
                <a:solidFill>
                  <a:schemeClr val="accent4"/>
                </a:solidFill>
                <a:latin typeface="Arial" panose="020B0604020202020204" pitchFamily="34" charset="0"/>
                <a:cs typeface="Arial" panose="020B0604020202020204" pitchFamily="34" charset="0"/>
              </a:rPr>
              <a:t>I can read stories with appropriate expression.</a:t>
            </a:r>
            <a:endParaRPr lang="en-CA" sz="2200" dirty="0">
              <a:solidFill>
                <a:schemeClr val="accent4"/>
              </a:solidFill>
              <a:latin typeface="Arial" panose="020B0604020202020204" pitchFamily="34" charset="0"/>
              <a:cs typeface="Arial" panose="020B0604020202020204" pitchFamily="34" charset="0"/>
            </a:endParaRPr>
          </a:p>
        </p:txBody>
      </p:sp>
      <p:pic>
        <p:nvPicPr>
          <p:cNvPr id="8" name="Picture 2">
            <a:hlinkClick r:id="rId3"/>
            <a:extLst>
              <a:ext uri="{FF2B5EF4-FFF2-40B4-BE49-F238E27FC236}">
                <a16:creationId xmlns:a16="http://schemas.microsoft.com/office/drawing/2014/main" id="{8D9C1830-ECBB-42FD-8E2F-7B2C44CB5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1627" y="3624968"/>
            <a:ext cx="1075986" cy="10759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2"/>
            <a:extLst>
              <a:ext uri="{FF2B5EF4-FFF2-40B4-BE49-F238E27FC236}">
                <a16:creationId xmlns:a16="http://schemas.microsoft.com/office/drawing/2014/main" id="{892F404F-F719-4BA6-9C51-47210D482DE8}"/>
              </a:ext>
            </a:extLst>
          </p:cNvPr>
          <p:cNvPicPr>
            <a:picLocks noChangeAspect="1"/>
          </p:cNvPicPr>
          <p:nvPr/>
        </p:nvPicPr>
        <p:blipFill>
          <a:blip r:embed="rId5"/>
          <a:stretch>
            <a:fillRect/>
          </a:stretch>
        </p:blipFill>
        <p:spPr>
          <a:xfrm>
            <a:off x="9374780" y="1964484"/>
            <a:ext cx="1441241" cy="1075986"/>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5">
                    <a:lumMod val="75000"/>
                  </a:schemeClr>
                </a:solidFill>
                <a:latin typeface="Arial" panose="020B0604020202020204" pitchFamily="34" charset="0"/>
                <a:cs typeface="Arial" panose="020B0604020202020204" pitchFamily="34" charset="0"/>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to learn more about adding themes to writing.</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Today, we will continue our fiction writing piece. I want you to add punctuation to your story. If it is just a fact, add a period. If it is exciting, add an exclamation! If it is a question, add a question mark?</a:t>
            </a:r>
          </a:p>
          <a:p>
            <a:endParaRPr lang="en-CA"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Write at least one period, exclamation and question mark in your “My Story” document to help make your readers know how they should read a sentence. Remember to save it.</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877785" y="873126"/>
            <a:ext cx="7379494" cy="817562"/>
          </a:xfrm>
        </p:spPr>
        <p:txBody>
          <a:bodyPr>
            <a:normAutofit/>
          </a:bodyPr>
          <a:lstStyle/>
          <a:p>
            <a:r>
              <a:rPr lang="en-US" sz="2200" dirty="0">
                <a:solidFill>
                  <a:schemeClr val="accent5">
                    <a:lumMod val="75000"/>
                  </a:schemeClr>
                </a:solidFill>
                <a:latin typeface="Arial" panose="020B0604020202020204" pitchFamily="34" charset="0"/>
                <a:cs typeface="Arial" panose="020B0604020202020204" pitchFamily="34" charset="0"/>
              </a:rPr>
              <a:t>I can add punctuation to my narrative story.</a:t>
            </a:r>
            <a:endParaRPr lang="en-CA" sz="2200" dirty="0">
              <a:solidFill>
                <a:schemeClr val="accent5">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17840A2-6038-4271-866F-229C33AB0655}"/>
              </a:ext>
            </a:extLst>
          </p:cNvPr>
          <p:cNvPicPr>
            <a:picLocks noChangeAspect="1"/>
          </p:cNvPicPr>
          <p:nvPr/>
        </p:nvPicPr>
        <p:blipFill>
          <a:blip r:embed="rId3"/>
          <a:stretch>
            <a:fillRect/>
          </a:stretch>
        </p:blipFill>
        <p:spPr>
          <a:xfrm>
            <a:off x="9480080" y="5213534"/>
            <a:ext cx="1205363" cy="967810"/>
          </a:xfrm>
          <a:prstGeom prst="rect">
            <a:avLst/>
          </a:prstGeom>
        </p:spPr>
      </p:pic>
      <p:pic>
        <p:nvPicPr>
          <p:cNvPr id="8" name="Picture 7">
            <a:hlinkClick r:id="rId2"/>
            <a:extLst>
              <a:ext uri="{FF2B5EF4-FFF2-40B4-BE49-F238E27FC236}">
                <a16:creationId xmlns:a16="http://schemas.microsoft.com/office/drawing/2014/main" id="{31CF1E6E-34F3-4E6A-80DC-450492CA4F1F}"/>
              </a:ext>
            </a:extLst>
          </p:cNvPr>
          <p:cNvPicPr>
            <a:picLocks noChangeAspect="1"/>
          </p:cNvPicPr>
          <p:nvPr/>
        </p:nvPicPr>
        <p:blipFill>
          <a:blip r:embed="rId4"/>
          <a:stretch>
            <a:fillRect/>
          </a:stretch>
        </p:blipFill>
        <p:spPr>
          <a:xfrm>
            <a:off x="9037199" y="1929384"/>
            <a:ext cx="2091126" cy="1262349"/>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6"/>
                </a:solidFill>
                <a:latin typeface="Arial" panose="020B0604020202020204" pitchFamily="34" charset="0"/>
                <a:cs typeface="Arial" panose="020B0604020202020204" pitchFamily="34" charset="0"/>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to learn about temperature.</a:t>
            </a:r>
          </a:p>
          <a:p>
            <a:pPr lvl="1"/>
            <a:r>
              <a:rPr lang="en-US" sz="1800" dirty="0">
                <a:latin typeface="Arial" panose="020B0604020202020204" pitchFamily="34" charset="0"/>
                <a:cs typeface="Arial" panose="020B0604020202020204" pitchFamily="34" charset="0"/>
              </a:rPr>
              <a:t>User: westminster1</a:t>
            </a:r>
          </a:p>
          <a:p>
            <a:pPr lvl="1"/>
            <a:r>
              <a:rPr lang="en-US" sz="1800" dirty="0">
                <a:latin typeface="Arial" panose="020B0604020202020204" pitchFamily="34" charset="0"/>
                <a:cs typeface="Arial" panose="020B0604020202020204" pitchFamily="34" charset="0"/>
              </a:rPr>
              <a:t>Password: westie1</a:t>
            </a: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Do the EASY or HARD quiz found under the video.</a:t>
            </a:r>
          </a:p>
          <a:p>
            <a:pPr marL="0" indent="0">
              <a:buNone/>
            </a:pPr>
            <a:r>
              <a:rPr lang="en-US" sz="1800" b="1" dirty="0">
                <a:latin typeface="Arial" panose="020B0604020202020204" pitchFamily="34" charset="0"/>
                <a:cs typeface="Arial" panose="020B0604020202020204" pitchFamily="34" charset="0"/>
              </a:rPr>
              <a:t>Step 3</a:t>
            </a:r>
          </a:p>
          <a:p>
            <a:r>
              <a:rPr lang="en-US" sz="1800" dirty="0">
                <a:latin typeface="Arial" panose="020B0604020202020204" pitchFamily="34" charset="0"/>
                <a:cs typeface="Arial" panose="020B0604020202020204" pitchFamily="34" charset="0"/>
              </a:rPr>
              <a:t>Use the </a:t>
            </a:r>
            <a:r>
              <a:rPr lang="en-US" sz="1800" dirty="0">
                <a:latin typeface="Arial" panose="020B0604020202020204" pitchFamily="34" charset="0"/>
                <a:cs typeface="Arial" panose="020B0604020202020204" pitchFamily="34" charset="0"/>
                <a:hlinkClick r:id="rId3"/>
              </a:rPr>
              <a:t>thermometer</a:t>
            </a:r>
            <a:r>
              <a:rPr lang="en-US" sz="1800" dirty="0">
                <a:latin typeface="Arial" panose="020B0604020202020204" pitchFamily="34" charset="0"/>
                <a:cs typeface="Arial" panose="020B0604020202020204" pitchFamily="34" charset="0"/>
              </a:rPr>
              <a:t> to see the different temperatures.</a:t>
            </a:r>
          </a:p>
          <a:p>
            <a:r>
              <a:rPr lang="en-US" sz="1800" dirty="0">
                <a:latin typeface="Arial" panose="020B0604020202020204" pitchFamily="34" charset="0"/>
                <a:cs typeface="Arial" panose="020B0604020202020204" pitchFamily="34" charset="0"/>
              </a:rPr>
              <a:t>Choose the more reasonable </a:t>
            </a:r>
            <a:r>
              <a:rPr lang="en-US" sz="1800" dirty="0">
                <a:latin typeface="Arial" panose="020B0604020202020204" pitchFamily="34" charset="0"/>
                <a:cs typeface="Arial" panose="020B0604020202020204" pitchFamily="34" charset="0"/>
                <a:hlinkClick r:id="rId4"/>
              </a:rPr>
              <a:t>temperature</a:t>
            </a:r>
            <a:r>
              <a:rPr lang="en-US" sz="1800" dirty="0">
                <a:latin typeface="Arial" panose="020B0604020202020204" pitchFamily="34" charset="0"/>
                <a:cs typeface="Arial" panose="020B0604020202020204" pitchFamily="34" charset="0"/>
              </a:rPr>
              <a:t>.</a:t>
            </a:r>
          </a:p>
          <a:p>
            <a:pPr marL="0" indent="0">
              <a:buNone/>
            </a:pPr>
            <a:endParaRPr lang="en-US" sz="1900" dirty="0">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472576" y="858966"/>
            <a:ext cx="7778364" cy="660896"/>
          </a:xfrm>
        </p:spPr>
        <p:txBody>
          <a:bodyPr>
            <a:normAutofit/>
          </a:bodyPr>
          <a:lstStyle/>
          <a:p>
            <a:r>
              <a:rPr lang="en-US" sz="2200" dirty="0">
                <a:solidFill>
                  <a:schemeClr val="accent6"/>
                </a:solidFill>
                <a:latin typeface="Arial" panose="020B0604020202020204" pitchFamily="34" charset="0"/>
                <a:cs typeface="Arial" panose="020B0604020202020204" pitchFamily="34" charset="0"/>
              </a:rPr>
              <a:t>I can relate a unit of measure to measure a temperature.</a:t>
            </a:r>
            <a:endParaRPr lang="en-CA" sz="2200" dirty="0">
              <a:solidFill>
                <a:schemeClr val="accent6"/>
              </a:solidFill>
              <a:latin typeface="Arial" panose="020B0604020202020204" pitchFamily="34" charset="0"/>
              <a:cs typeface="Arial" panose="020B0604020202020204" pitchFamily="34" charset="0"/>
            </a:endParaRPr>
          </a:p>
        </p:txBody>
      </p:sp>
      <p:pic>
        <p:nvPicPr>
          <p:cNvPr id="8" name="Picture 7">
            <a:hlinkClick r:id="rId2"/>
            <a:extLst>
              <a:ext uri="{FF2B5EF4-FFF2-40B4-BE49-F238E27FC236}">
                <a16:creationId xmlns:a16="http://schemas.microsoft.com/office/drawing/2014/main" id="{BC26A061-219B-46CF-8E98-95173A75CE78}"/>
              </a:ext>
            </a:extLst>
          </p:cNvPr>
          <p:cNvPicPr>
            <a:picLocks noChangeAspect="1"/>
          </p:cNvPicPr>
          <p:nvPr/>
        </p:nvPicPr>
        <p:blipFill>
          <a:blip r:embed="rId5"/>
          <a:stretch>
            <a:fillRect/>
          </a:stretch>
        </p:blipFill>
        <p:spPr>
          <a:xfrm>
            <a:off x="9435710" y="2013703"/>
            <a:ext cx="1968742" cy="1486601"/>
          </a:xfrm>
          <a:prstGeom prst="rect">
            <a:avLst/>
          </a:prstGeom>
        </p:spPr>
      </p:pic>
      <p:pic>
        <p:nvPicPr>
          <p:cNvPr id="11" name="Picture 10">
            <a:hlinkClick r:id="rId4"/>
            <a:extLst>
              <a:ext uri="{FF2B5EF4-FFF2-40B4-BE49-F238E27FC236}">
                <a16:creationId xmlns:a16="http://schemas.microsoft.com/office/drawing/2014/main" id="{45FC9885-87D9-4103-9EFE-E7D7E1C8B3BF}"/>
              </a:ext>
            </a:extLst>
          </p:cNvPr>
          <p:cNvPicPr>
            <a:picLocks noChangeAspect="1"/>
          </p:cNvPicPr>
          <p:nvPr/>
        </p:nvPicPr>
        <p:blipFill>
          <a:blip r:embed="rId6"/>
          <a:stretch>
            <a:fillRect/>
          </a:stretch>
        </p:blipFill>
        <p:spPr>
          <a:xfrm>
            <a:off x="9664867" y="4600257"/>
            <a:ext cx="964257" cy="925620"/>
          </a:xfrm>
          <a:prstGeom prst="rect">
            <a:avLst/>
          </a:prstGeom>
        </p:spPr>
      </p:pic>
      <p:pic>
        <p:nvPicPr>
          <p:cNvPr id="12" name="Picture 11">
            <a:hlinkClick r:id="rId3"/>
            <a:extLst>
              <a:ext uri="{FF2B5EF4-FFF2-40B4-BE49-F238E27FC236}">
                <a16:creationId xmlns:a16="http://schemas.microsoft.com/office/drawing/2014/main" id="{19D6414F-3260-4FED-960F-42499B9A1C80}"/>
              </a:ext>
            </a:extLst>
          </p:cNvPr>
          <p:cNvPicPr>
            <a:picLocks noChangeAspect="1"/>
          </p:cNvPicPr>
          <p:nvPr/>
        </p:nvPicPr>
        <p:blipFill>
          <a:blip r:embed="rId7"/>
          <a:stretch>
            <a:fillRect/>
          </a:stretch>
        </p:blipFill>
        <p:spPr>
          <a:xfrm>
            <a:off x="7979908" y="4342852"/>
            <a:ext cx="960284" cy="925620"/>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latin typeface="Arial" panose="020B0604020202020204" pitchFamily="34" charset="0"/>
                <a:cs typeface="Arial" panose="020B0604020202020204" pitchFamily="34" charset="0"/>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lnSpcReduction="10000"/>
          </a:bodyPr>
          <a:lstStyle/>
          <a:p>
            <a:pPr marL="0" indent="0">
              <a:buNone/>
            </a:pPr>
            <a:r>
              <a:rPr lang="en-CA" dirty="0">
                <a:latin typeface="Arial" panose="020B0604020202020204" pitchFamily="34" charset="0"/>
                <a:cs typeface="Arial" panose="020B0604020202020204" pitchFamily="34" charset="0"/>
              </a:rPr>
              <a:t>Choose one (or more) activities for your DPA.</a:t>
            </a:r>
          </a:p>
          <a:p>
            <a:r>
              <a:rPr lang="en-CA" dirty="0">
                <a:latin typeface="Arial" panose="020B0604020202020204" pitchFamily="34" charset="0"/>
                <a:cs typeface="Arial" panose="020B0604020202020204" pitchFamily="34" charset="0"/>
                <a:hlinkClick r:id="rId2"/>
              </a:rPr>
              <a:t>GoNoodle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3"/>
              </a:rPr>
              <a:t>Fresh Start Fitness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4"/>
              </a:rPr>
              <a:t>Maximo</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5"/>
              </a:rPr>
              <a:t>Calming Down</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6"/>
              </a:rPr>
              <a:t>Mrs. McIntyre DPA</a:t>
            </a:r>
            <a:endParaRPr lang="en-CA"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Math_Settings xmlns="c17d24db-1525-423a-a246-76d2fc38ff69" xsi:nil="true"/>
    <LMS_Mappings xmlns="c17d24db-1525-423a-a246-76d2fc38ff69" xsi:nil="true"/>
    <IsNotebookLocked xmlns="c17d24db-1525-423a-a246-76d2fc38ff69" xsi:nil="true"/>
    <Distribution_Groups xmlns="c17d24db-1525-423a-a246-76d2fc38ff69" xsi:nil="true"/>
    <TeamsChannelId xmlns="c17d24db-1525-423a-a246-76d2fc38ff6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33" ma:contentTypeDescription="Create a new document." ma:contentTypeScope="" ma:versionID="dd8284542b05649bf4a513721eb2038d">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20ff5c8fe64553906c1a5cfff9fd2cc4"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TeamsChannelId" minOccurs="0"/>
                <xsd:element ref="ns3:Math_Settings" minOccurs="0"/>
                <xsd:element ref="ns3:Distribution_Groups" minOccurs="0"/>
                <xsd:element ref="ns3:LMS_Mappings"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TeamsChannelId" ma:index="36" nillable="true" ma:displayName="Teams Channel Id" ma:internalName="TeamsChannelId">
      <xsd:simpleType>
        <xsd:restriction base="dms:Text"/>
      </xsd:simpleType>
    </xsd:element>
    <xsd:element name="Math_Settings" ma:index="37" nillable="true" ma:displayName="Math Settings" ma:internalName="Math_Settings">
      <xsd:simpleType>
        <xsd:restriction base="dms:Text"/>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IsNotebookLocked" ma:index="40"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2.xml><?xml version="1.0" encoding="utf-8"?>
<ds:datastoreItem xmlns:ds="http://schemas.openxmlformats.org/officeDocument/2006/customXml" ds:itemID="{D0747C74-A129-4593-B9B0-97DEAF32D0CC}">
  <ds:schemaRefs>
    <ds:schemaRef ds:uri="http://schemas.microsoft.com/office/infopath/2007/PartnerControls"/>
    <ds:schemaRef ds:uri="http://purl.org/dc/elements/1.1/"/>
    <ds:schemaRef ds:uri="http://schemas.microsoft.com/office/2006/metadata/properties"/>
    <ds:schemaRef ds:uri="c17d24db-1525-423a-a246-76d2fc38ff69"/>
    <ds:schemaRef ds:uri="http://purl.org/dc/terms/"/>
    <ds:schemaRef ds:uri="2dfdbd87-feb3-4b3a-b11d-aaad4bfbe884"/>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B75F652-03F4-482D-8065-ED14A94C5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2298</TotalTime>
  <Words>457</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The Hand</vt:lpstr>
      <vt:lpstr>The Serif Hand Black</vt:lpstr>
      <vt:lpstr>SketchyVTI</vt:lpstr>
      <vt:lpstr>BRAICO’s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Dan Braico</cp:lastModifiedBy>
  <cp:revision>24</cp:revision>
  <dcterms:created xsi:type="dcterms:W3CDTF">2020-03-31T19:26:18Z</dcterms:created>
  <dcterms:modified xsi:type="dcterms:W3CDTF">2020-04-27T20:41:30Z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0x01010044BCC1D7AB61D146A6566415FBD49CE6</vt:lpwstr>
  </property>
</Properties>
</file>