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sldIdLst>
    <p:sldId id="256" r:id="rId5"/>
    <p:sldId id="266" r:id="rId6"/>
    <p:sldId id="258" r:id="rId7"/>
    <p:sldId id="265" r:id="rId8"/>
    <p:sldId id="259" r:id="rId9"/>
    <p:sldId id="263" r:id="rId10"/>
    <p:sldId id="264"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65" d="100"/>
          <a:sy n="65" d="100"/>
        </p:scale>
        <p:origin x="60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Braico" userId="da0010a7-427e-4724-9fe6-a7dcb73fe8bb" providerId="ADAL" clId="{5A1A2137-749A-4F18-A8B6-F6FFAEC85A06}"/>
    <pc:docChg chg="modSld">
      <pc:chgData name="Dan Braico" userId="da0010a7-427e-4724-9fe6-a7dcb73fe8bb" providerId="ADAL" clId="{5A1A2137-749A-4F18-A8B6-F6FFAEC85A06}" dt="2020-04-23T16:02:53.474" v="1" actId="20577"/>
      <pc:docMkLst>
        <pc:docMk/>
      </pc:docMkLst>
      <pc:sldChg chg="modSp">
        <pc:chgData name="Dan Braico" userId="da0010a7-427e-4724-9fe6-a7dcb73fe8bb" providerId="ADAL" clId="{5A1A2137-749A-4F18-A8B6-F6FFAEC85A06}" dt="2020-04-23T16:02:53.474" v="1" actId="20577"/>
        <pc:sldMkLst>
          <pc:docMk/>
          <pc:sldMk cId="3769655038" sldId="264"/>
        </pc:sldMkLst>
        <pc:spChg chg="mod">
          <ac:chgData name="Dan Braico" userId="da0010a7-427e-4724-9fe6-a7dcb73fe8bb" providerId="ADAL" clId="{5A1A2137-749A-4F18-A8B6-F6FFAEC85A06}" dt="2020-04-23T16:02:53.474" v="1" actId="20577"/>
          <ac:spMkLst>
            <pc:docMk/>
            <pc:sldMk cId="3769655038" sldId="264"/>
            <ac:spMk id="21" creationId="{0138C83A-3078-44E9-AE45-AD44C51D3AE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4/23/2020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303708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4/23/2020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12319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4/23/2020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9941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4/23/2020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4837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4/23/2020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9294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4/23/2020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95622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4/23/2020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13470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4/23/2020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6721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4/23/2020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26498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4/23/2020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0726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4/23/2020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63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4/23/2020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38003333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kidsa-z.com/main/Login" TargetMode="External"/><Relationship Id="rId2" Type="http://schemas.openxmlformats.org/officeDocument/2006/relationships/hyperlink" Target="https://www.youtube.com/watch?v=OatcVUBFU9U"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Dan.Braico@lethsd.ab.ca"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youtu.be/TzkxGy6DfgI" TargetMode="External"/><Relationship Id="rId2" Type="http://schemas.openxmlformats.org/officeDocument/2006/relationships/hyperlink" Target="https://www.youtube.com/watch?v=w33-m8-geuM"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NpWHZJZQDSE"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www.zapzapmath.com/first-grade-math-games/3d-shape-game/" TargetMode="External"/><Relationship Id="rId7" Type="http://schemas.openxmlformats.org/officeDocument/2006/relationships/image" Target="../media/image10.png"/><Relationship Id="rId2" Type="http://schemas.openxmlformats.org/officeDocument/2006/relationships/hyperlink" Target="https://jr.brainpop.com/math/geometry/solidshapes/"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starfall.com/h/geometry/enviro-shapes/?t=292343385"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playlist?list=PLAwOTEJXH-cOZhAkeI9tkWPKtaMvy2mMN" TargetMode="External"/><Relationship Id="rId7" Type="http://schemas.openxmlformats.org/officeDocument/2006/relationships/image" Target="../media/image11.jpeg"/><Relationship Id="rId2" Type="http://schemas.openxmlformats.org/officeDocument/2006/relationships/hyperlink" Target="https://www.youtube.com/user/GoNoodleGames/videos?view=0&amp;sort=p&amp;shelf_id=3" TargetMode="External"/><Relationship Id="rId1" Type="http://schemas.openxmlformats.org/officeDocument/2006/relationships/slideLayout" Target="../slideLayouts/slideLayout4.xml"/><Relationship Id="rId6" Type="http://schemas.openxmlformats.org/officeDocument/2006/relationships/hyperlink" Target="https://cherylmcintyre1.wixsite.com/website" TargetMode="External"/><Relationship Id="rId5" Type="http://schemas.openxmlformats.org/officeDocument/2006/relationships/hyperlink" Target="https://www.youtube.com/playlist?list=PLAwOTEJXH-cPTQp0LPG-uMcHtcjYmLRkw" TargetMode="External"/><Relationship Id="rId4" Type="http://schemas.openxmlformats.org/officeDocument/2006/relationships/hyperlink" Target="https://www.youtube.com/playlist?list=PLAwOTEJXH-cPHFIVRr0HW7ykW9L8jUT8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78C9C1D-EF5C-4357-A985-CCEBE36D9D93}"/>
              </a:ext>
            </a:extLst>
          </p:cNvPr>
          <p:cNvPicPr>
            <a:picLocks noChangeAspect="1"/>
          </p:cNvPicPr>
          <p:nvPr/>
        </p:nvPicPr>
        <p:blipFill rotWithShape="1">
          <a:blip r:embed="rId2"/>
          <a:srcRect t="15094"/>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55570B-E959-4A71-94D8-00A08EB2F8D0}"/>
              </a:ext>
            </a:extLst>
          </p:cNvPr>
          <p:cNvSpPr>
            <a:spLocks noGrp="1"/>
          </p:cNvSpPr>
          <p:nvPr>
            <p:ph type="ctrTitle"/>
          </p:nvPr>
        </p:nvSpPr>
        <p:spPr>
          <a:xfrm>
            <a:off x="477980" y="2982475"/>
            <a:ext cx="9272509" cy="893050"/>
          </a:xfrm>
        </p:spPr>
        <p:txBody>
          <a:bodyPr anchor="b">
            <a:normAutofit/>
          </a:bodyPr>
          <a:lstStyle/>
          <a:p>
            <a:r>
              <a:rPr lang="en-US" sz="4800" dirty="0" err="1">
                <a:solidFill>
                  <a:schemeClr val="bg1"/>
                </a:solidFill>
              </a:rPr>
              <a:t>Braico’s</a:t>
            </a:r>
            <a:r>
              <a:rPr lang="en-US" sz="4800" dirty="0">
                <a:solidFill>
                  <a:schemeClr val="bg1"/>
                </a:solidFill>
              </a:rPr>
              <a:t> Class1/2</a:t>
            </a:r>
            <a:endParaRPr lang="en-CA" sz="4800" dirty="0">
              <a:solidFill>
                <a:schemeClr val="bg1"/>
              </a:solidFill>
            </a:endParaRPr>
          </a:p>
        </p:txBody>
      </p:sp>
      <p:sp>
        <p:nvSpPr>
          <p:cNvPr id="3" name="Subtitle 2">
            <a:extLst>
              <a:ext uri="{FF2B5EF4-FFF2-40B4-BE49-F238E27FC236}">
                <a16:creationId xmlns:a16="http://schemas.microsoft.com/office/drawing/2014/main" id="{9946F4FC-EC41-4C66-A6CD-78443A8E94E9}"/>
              </a:ext>
            </a:extLst>
          </p:cNvPr>
          <p:cNvSpPr>
            <a:spLocks noGrp="1"/>
          </p:cNvSpPr>
          <p:nvPr>
            <p:ph type="subTitle" idx="1"/>
          </p:nvPr>
        </p:nvSpPr>
        <p:spPr>
          <a:xfrm>
            <a:off x="477980" y="3969352"/>
            <a:ext cx="4023359" cy="1208141"/>
          </a:xfrm>
        </p:spPr>
        <p:txBody>
          <a:bodyPr>
            <a:normAutofit/>
          </a:bodyPr>
          <a:lstStyle/>
          <a:p>
            <a:r>
              <a:rPr lang="en-US" dirty="0">
                <a:solidFill>
                  <a:schemeClr val="bg1"/>
                </a:solidFill>
              </a:rPr>
              <a:t>Friday, April 24, 2020</a:t>
            </a:r>
            <a:endParaRPr lang="en-CA" dirty="0">
              <a:solidFill>
                <a:schemeClr val="bg1"/>
              </a:solidFill>
            </a:endParaRPr>
          </a:p>
        </p:txBody>
      </p:sp>
    </p:spTree>
    <p:extLst>
      <p:ext uri="{BB962C8B-B14F-4D97-AF65-F5344CB8AC3E}">
        <p14:creationId xmlns:p14="http://schemas.microsoft.com/office/powerpoint/2010/main" val="410351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81460-E367-468A-9BD0-3BDA48444EAD}"/>
              </a:ext>
            </a:extLst>
          </p:cNvPr>
          <p:cNvSpPr>
            <a:spLocks noGrp="1"/>
          </p:cNvSpPr>
          <p:nvPr>
            <p:ph type="title"/>
          </p:nvPr>
        </p:nvSpPr>
        <p:spPr/>
        <p:txBody>
          <a:bodyPr/>
          <a:lstStyle/>
          <a:p>
            <a:r>
              <a:rPr lang="en-CA" dirty="0">
                <a:latin typeface="Arial" panose="020B0604020202020204" pitchFamily="34" charset="0"/>
                <a:cs typeface="Arial" panose="020B0604020202020204" pitchFamily="34" charset="0"/>
              </a:rPr>
              <a:t>Table of Contents</a:t>
            </a:r>
          </a:p>
        </p:txBody>
      </p:sp>
      <p:sp>
        <p:nvSpPr>
          <p:cNvPr id="3" name="Content Placeholder 2">
            <a:extLst>
              <a:ext uri="{FF2B5EF4-FFF2-40B4-BE49-F238E27FC236}">
                <a16:creationId xmlns:a16="http://schemas.microsoft.com/office/drawing/2014/main" id="{2BB0CC67-3FD3-4700-AA6E-962D7485D8E8}"/>
              </a:ext>
            </a:extLst>
          </p:cNvPr>
          <p:cNvSpPr>
            <a:spLocks noGrp="1"/>
          </p:cNvSpPr>
          <p:nvPr>
            <p:ph idx="1"/>
          </p:nvPr>
        </p:nvSpPr>
        <p:spPr/>
        <p:txBody>
          <a:bodyPr/>
          <a:lstStyle/>
          <a:p>
            <a:r>
              <a:rPr lang="en-CA" sz="3200" dirty="0">
                <a:latin typeface="Arial" panose="020B0604020202020204" pitchFamily="34" charset="0"/>
                <a:cs typeface="Arial" panose="020B0604020202020204" pitchFamily="34" charset="0"/>
              </a:rPr>
              <a:t>Morning Message</a:t>
            </a:r>
          </a:p>
          <a:p>
            <a:r>
              <a:rPr lang="en-CA" sz="3200" dirty="0">
                <a:latin typeface="Arial" panose="020B0604020202020204" pitchFamily="34" charset="0"/>
                <a:cs typeface="Arial" panose="020B0604020202020204" pitchFamily="34" charset="0"/>
              </a:rPr>
              <a:t>Word Work</a:t>
            </a:r>
          </a:p>
          <a:p>
            <a:r>
              <a:rPr lang="en-CA" sz="3200" dirty="0">
                <a:latin typeface="Arial" panose="020B0604020202020204" pitchFamily="34" charset="0"/>
                <a:cs typeface="Arial" panose="020B0604020202020204" pitchFamily="34" charset="0"/>
              </a:rPr>
              <a:t>Reading</a:t>
            </a:r>
          </a:p>
          <a:p>
            <a:r>
              <a:rPr lang="en-CA" sz="3200" dirty="0">
                <a:latin typeface="Arial" panose="020B0604020202020204" pitchFamily="34" charset="0"/>
                <a:cs typeface="Arial" panose="020B0604020202020204" pitchFamily="34" charset="0"/>
              </a:rPr>
              <a:t>Writing</a:t>
            </a:r>
          </a:p>
          <a:p>
            <a:r>
              <a:rPr lang="en-CA" sz="3200" dirty="0">
                <a:latin typeface="Arial" panose="020B0604020202020204" pitchFamily="34" charset="0"/>
                <a:cs typeface="Arial" panose="020B0604020202020204" pitchFamily="34" charset="0"/>
              </a:rPr>
              <a:t>Math</a:t>
            </a:r>
          </a:p>
          <a:p>
            <a:r>
              <a:rPr lang="en-CA" sz="3200" dirty="0">
                <a:latin typeface="Arial" panose="020B0604020202020204" pitchFamily="34" charset="0"/>
                <a:cs typeface="Arial" panose="020B0604020202020204" pitchFamily="34" charset="0"/>
              </a:rPr>
              <a:t>Daily Physical Activity</a:t>
            </a:r>
          </a:p>
          <a:p>
            <a:endParaRPr lang="en-CA" dirty="0"/>
          </a:p>
        </p:txBody>
      </p:sp>
    </p:spTree>
    <p:extLst>
      <p:ext uri="{BB962C8B-B14F-4D97-AF65-F5344CB8AC3E}">
        <p14:creationId xmlns:p14="http://schemas.microsoft.com/office/powerpoint/2010/main" val="681451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25AB-AF53-4CD3-B8F4-686E6397F310}"/>
              </a:ext>
            </a:extLst>
          </p:cNvPr>
          <p:cNvSpPr>
            <a:spLocks noGrp="1"/>
          </p:cNvSpPr>
          <p:nvPr>
            <p:ph type="title"/>
          </p:nvPr>
        </p:nvSpPr>
        <p:spPr/>
        <p:txBody>
          <a:bodyPr/>
          <a:lstStyle/>
          <a:p>
            <a:r>
              <a:rPr lang="en-CA" dirty="0">
                <a:solidFill>
                  <a:schemeClr val="accent1"/>
                </a:solidFill>
                <a:latin typeface="Arial" panose="020B0604020202020204" pitchFamily="34" charset="0"/>
                <a:cs typeface="Arial" panose="020B0604020202020204" pitchFamily="34" charset="0"/>
              </a:rPr>
              <a:t>Morning Message</a:t>
            </a:r>
          </a:p>
        </p:txBody>
      </p:sp>
      <p:sp>
        <p:nvSpPr>
          <p:cNvPr id="5" name="Content Placeholder 4">
            <a:extLst>
              <a:ext uri="{FF2B5EF4-FFF2-40B4-BE49-F238E27FC236}">
                <a16:creationId xmlns:a16="http://schemas.microsoft.com/office/drawing/2014/main" id="{498CDD88-89D9-42FD-9CBD-10E7B30FBF35}"/>
              </a:ext>
            </a:extLst>
          </p:cNvPr>
          <p:cNvSpPr>
            <a:spLocks noGrp="1"/>
          </p:cNvSpPr>
          <p:nvPr>
            <p:ph idx="1"/>
          </p:nvPr>
        </p:nvSpPr>
        <p:spPr/>
        <p:txBody>
          <a:bodyPr>
            <a:normAutofit/>
          </a:bodyPr>
          <a:lstStyle/>
          <a:p>
            <a:pPr marL="0" indent="0">
              <a:buNone/>
            </a:pPr>
            <a:r>
              <a:rPr lang="en-CA" sz="2400" dirty="0">
                <a:latin typeface="Arial" panose="020B0604020202020204" pitchFamily="34" charset="0"/>
                <a:cs typeface="Arial" panose="020B0604020202020204" pitchFamily="34" charset="0"/>
              </a:rPr>
              <a:t>Hello Kiddos,</a:t>
            </a:r>
          </a:p>
          <a:p>
            <a:pPr marL="0" indent="0">
              <a:buNone/>
            </a:pPr>
            <a:r>
              <a:rPr lang="en-CA" sz="2400" dirty="0">
                <a:latin typeface="Arial" panose="020B0604020202020204" pitchFamily="34" charset="0"/>
                <a:cs typeface="Arial" panose="020B0604020202020204" pitchFamily="34" charset="0"/>
              </a:rPr>
              <a:t>Happy Friday! I hope you were able to add some events into your writing yesterday. Today we will be looking at the ‘</a:t>
            </a:r>
            <a:r>
              <a:rPr lang="en-CA" sz="2400" dirty="0" err="1">
                <a:latin typeface="Arial" panose="020B0604020202020204" pitchFamily="34" charset="0"/>
                <a:cs typeface="Arial" panose="020B0604020202020204" pitchFamily="34" charset="0"/>
              </a:rPr>
              <a:t>ur</a:t>
            </a:r>
            <a:r>
              <a:rPr lang="en-CA" sz="2400" dirty="0">
                <a:latin typeface="Arial" panose="020B0604020202020204" pitchFamily="34" charset="0"/>
                <a:cs typeface="Arial" panose="020B0604020202020204" pitchFamily="34" charset="0"/>
              </a:rPr>
              <a:t>’ controlled vowel, we will read Tops and Bottoms and use it to help write a good beginning of a story, and we will be learning about 3D objects.</a:t>
            </a:r>
          </a:p>
          <a:p>
            <a:pPr marL="0" indent="0">
              <a:buNone/>
            </a:pPr>
            <a:r>
              <a:rPr lang="en-CA" sz="2400" dirty="0">
                <a:latin typeface="Arial" panose="020B0604020202020204" pitchFamily="34" charset="0"/>
                <a:cs typeface="Arial" panose="020B0604020202020204" pitchFamily="34" charset="0"/>
              </a:rPr>
              <a:t>Happy Learning,</a:t>
            </a:r>
          </a:p>
          <a:p>
            <a:pPr marL="0" indent="0">
              <a:buNone/>
            </a:pPr>
            <a:r>
              <a:rPr lang="en-CA" sz="2400" dirty="0">
                <a:latin typeface="Arial" panose="020B0604020202020204" pitchFamily="34" charset="0"/>
                <a:cs typeface="Arial" panose="020B0604020202020204" pitchFamily="34" charset="0"/>
              </a:rPr>
              <a:t>Mr. Braico</a:t>
            </a:r>
          </a:p>
        </p:txBody>
      </p:sp>
    </p:spTree>
    <p:extLst>
      <p:ext uri="{BB962C8B-B14F-4D97-AF65-F5344CB8AC3E}">
        <p14:creationId xmlns:p14="http://schemas.microsoft.com/office/powerpoint/2010/main" val="548563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C692C-60CE-495A-BEA0-84FDF2041A66}"/>
              </a:ext>
            </a:extLst>
          </p:cNvPr>
          <p:cNvSpPr>
            <a:spLocks noGrp="1"/>
          </p:cNvSpPr>
          <p:nvPr>
            <p:ph type="title"/>
          </p:nvPr>
        </p:nvSpPr>
        <p:spPr/>
        <p:txBody>
          <a:bodyPr>
            <a:normAutofit/>
          </a:bodyPr>
          <a:lstStyle/>
          <a:p>
            <a:r>
              <a:rPr lang="en-CA" sz="4000" dirty="0">
                <a:solidFill>
                  <a:schemeClr val="accent3"/>
                </a:solidFill>
                <a:latin typeface="Arial" panose="020B0604020202020204" pitchFamily="34" charset="0"/>
                <a:cs typeface="Arial" panose="020B0604020202020204" pitchFamily="34" charset="0"/>
              </a:rPr>
              <a:t>Word Work</a:t>
            </a:r>
          </a:p>
        </p:txBody>
      </p:sp>
      <p:sp>
        <p:nvSpPr>
          <p:cNvPr id="3" name="Content Placeholder 2">
            <a:extLst>
              <a:ext uri="{FF2B5EF4-FFF2-40B4-BE49-F238E27FC236}">
                <a16:creationId xmlns:a16="http://schemas.microsoft.com/office/drawing/2014/main" id="{D8C9F24E-7D8B-432E-B209-39263307B10C}"/>
              </a:ext>
            </a:extLst>
          </p:cNvPr>
          <p:cNvSpPr>
            <a:spLocks noGrp="1"/>
          </p:cNvSpPr>
          <p:nvPr>
            <p:ph idx="1"/>
          </p:nvPr>
        </p:nvSpPr>
        <p:spPr/>
        <p:txBody>
          <a:bodyPr>
            <a:noAutofit/>
          </a:bodyPr>
          <a:lstStyle/>
          <a:p>
            <a:pPr marL="0" indent="0">
              <a:buNone/>
            </a:pPr>
            <a:r>
              <a:rPr lang="en-US" sz="1800" b="1" dirty="0">
                <a:latin typeface="Arial" panose="020B0604020202020204" pitchFamily="34" charset="0"/>
                <a:cs typeface="Arial" panose="020B0604020202020204" pitchFamily="34" charset="0"/>
              </a:rPr>
              <a:t>Step 1</a:t>
            </a:r>
          </a:p>
          <a:p>
            <a:r>
              <a:rPr lang="en-US" sz="1800" dirty="0">
                <a:latin typeface="Arial" panose="020B0604020202020204" pitchFamily="34" charset="0"/>
                <a:cs typeface="Arial" panose="020B0604020202020204" pitchFamily="34" charset="0"/>
                <a:hlinkClick r:id="rId2"/>
              </a:rPr>
              <a:t>Click</a:t>
            </a:r>
            <a:r>
              <a:rPr lang="en-US" sz="1800" dirty="0">
                <a:latin typeface="Arial" panose="020B0604020202020204" pitchFamily="34" charset="0"/>
                <a:cs typeface="Arial" panose="020B0604020202020204" pitchFamily="34" charset="0"/>
              </a:rPr>
              <a:t> and watch the video.</a:t>
            </a:r>
          </a:p>
          <a:p>
            <a:pPr marL="0" indent="0">
              <a:buNone/>
            </a:pPr>
            <a:r>
              <a:rPr lang="en-US" sz="1800" b="1" dirty="0">
                <a:latin typeface="Arial" panose="020B0604020202020204" pitchFamily="34" charset="0"/>
                <a:cs typeface="Arial" panose="020B0604020202020204" pitchFamily="34" charset="0"/>
              </a:rPr>
              <a:t>Step 2</a:t>
            </a:r>
          </a:p>
          <a:p>
            <a:r>
              <a:rPr lang="en-CA" sz="1800" dirty="0">
                <a:latin typeface="Arial" panose="020B0604020202020204" pitchFamily="34" charset="0"/>
                <a:cs typeface="Arial" panose="020B0604020202020204" pitchFamily="34" charset="0"/>
              </a:rPr>
              <a:t>Read a book from home or on </a:t>
            </a:r>
            <a:r>
              <a:rPr lang="en-CA" sz="1800" dirty="0">
                <a:latin typeface="Arial" panose="020B0604020202020204" pitchFamily="34" charset="0"/>
                <a:cs typeface="Arial" panose="020B0604020202020204" pitchFamily="34" charset="0"/>
                <a:hlinkClick r:id="rId3"/>
              </a:rPr>
              <a:t>RAZ kids</a:t>
            </a:r>
            <a:r>
              <a:rPr lang="en-CA" sz="1800" dirty="0">
                <a:latin typeface="Arial" panose="020B0604020202020204" pitchFamily="34" charset="0"/>
                <a:cs typeface="Arial" panose="020B0604020202020204" pitchFamily="34" charset="0"/>
              </a:rPr>
              <a:t>.</a:t>
            </a:r>
          </a:p>
          <a:p>
            <a:r>
              <a:rPr lang="en-CA" sz="1800" dirty="0">
                <a:latin typeface="Arial" panose="020B0604020202020204" pitchFamily="34" charset="0"/>
                <a:cs typeface="Arial" panose="020B0604020202020204" pitchFamily="34" charset="0"/>
              </a:rPr>
              <a:t>Find any ‘</a:t>
            </a:r>
            <a:r>
              <a:rPr lang="en-CA" sz="1800" dirty="0" err="1">
                <a:latin typeface="Arial" panose="020B0604020202020204" pitchFamily="34" charset="0"/>
                <a:cs typeface="Arial" panose="020B0604020202020204" pitchFamily="34" charset="0"/>
              </a:rPr>
              <a:t>ur</a:t>
            </a:r>
            <a:r>
              <a:rPr lang="en-CA" sz="1800" dirty="0">
                <a:latin typeface="Arial" panose="020B0604020202020204" pitchFamily="34" charset="0"/>
                <a:cs typeface="Arial" panose="020B0604020202020204" pitchFamily="34" charset="0"/>
              </a:rPr>
              <a:t>’ words in your book. Remember you can break down words using Chunky Monkey. </a:t>
            </a:r>
          </a:p>
          <a:p>
            <a:pPr marL="0" indent="0">
              <a:buNone/>
            </a:pPr>
            <a:r>
              <a:rPr lang="en-US" sz="1800" b="1" dirty="0">
                <a:latin typeface="Arial" panose="020B0604020202020204" pitchFamily="34" charset="0"/>
                <a:cs typeface="Arial" panose="020B0604020202020204" pitchFamily="34" charset="0"/>
              </a:rPr>
              <a:t>Step 3</a:t>
            </a:r>
          </a:p>
          <a:p>
            <a:r>
              <a:rPr lang="en-CA" sz="1800" dirty="0">
                <a:latin typeface="Arial" panose="020B0604020202020204" pitchFamily="34" charset="0"/>
                <a:cs typeface="Arial" panose="020B0604020202020204" pitchFamily="34" charset="0"/>
              </a:rPr>
              <a:t>Share your what words you found with a parent or share it with Mr. Braico in an email or on your ClassDojo portfolio.</a:t>
            </a:r>
          </a:p>
          <a:p>
            <a:r>
              <a:rPr lang="en-CA" sz="1800" dirty="0">
                <a:latin typeface="Arial" panose="020B0604020202020204" pitchFamily="34" charset="0"/>
                <a:cs typeface="Arial" panose="020B0604020202020204" pitchFamily="34" charset="0"/>
                <a:hlinkClick r:id="rId4"/>
              </a:rPr>
              <a:t>dan.braico@lethsd.ab.ca</a:t>
            </a:r>
            <a:endParaRPr lang="en-CA" sz="18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4DE25B94-EB71-4EA6-844B-0AAE66F204B2}"/>
              </a:ext>
            </a:extLst>
          </p:cNvPr>
          <p:cNvSpPr>
            <a:spLocks noGrp="1"/>
          </p:cNvSpPr>
          <p:nvPr>
            <p:ph type="body" sz="half" idx="4294967295"/>
          </p:nvPr>
        </p:nvSpPr>
        <p:spPr>
          <a:xfrm>
            <a:off x="4071558" y="859241"/>
            <a:ext cx="7658100" cy="708661"/>
          </a:xfrm>
        </p:spPr>
        <p:txBody>
          <a:bodyPr>
            <a:normAutofit/>
          </a:bodyPr>
          <a:lstStyle/>
          <a:p>
            <a:r>
              <a:rPr lang="en-US" sz="2200" dirty="0">
                <a:solidFill>
                  <a:schemeClr val="accent3"/>
                </a:solidFill>
                <a:latin typeface="Arial" panose="020B0604020202020204" pitchFamily="34" charset="0"/>
                <a:cs typeface="Arial" panose="020B0604020202020204" pitchFamily="34" charset="0"/>
              </a:rPr>
              <a:t>I can apply a variety of strategies to help solve words.</a:t>
            </a:r>
            <a:endParaRPr lang="en-CA" sz="2200" dirty="0">
              <a:solidFill>
                <a:schemeClr val="accent3"/>
              </a:solidFill>
              <a:latin typeface="Arial" panose="020B0604020202020204" pitchFamily="34" charset="0"/>
              <a:cs typeface="Arial" panose="020B0604020202020204" pitchFamily="34" charset="0"/>
            </a:endParaRPr>
          </a:p>
        </p:txBody>
      </p:sp>
      <p:pic>
        <p:nvPicPr>
          <p:cNvPr id="6" name="Picture 5">
            <a:hlinkClick r:id="rId2"/>
            <a:extLst>
              <a:ext uri="{FF2B5EF4-FFF2-40B4-BE49-F238E27FC236}">
                <a16:creationId xmlns:a16="http://schemas.microsoft.com/office/drawing/2014/main" id="{EC183D17-E064-4CB4-99C2-69719FC6F9D6}"/>
              </a:ext>
            </a:extLst>
          </p:cNvPr>
          <p:cNvPicPr>
            <a:picLocks noChangeAspect="1"/>
          </p:cNvPicPr>
          <p:nvPr/>
        </p:nvPicPr>
        <p:blipFill>
          <a:blip r:embed="rId5"/>
          <a:stretch>
            <a:fillRect/>
          </a:stretch>
        </p:blipFill>
        <p:spPr>
          <a:xfrm>
            <a:off x="8311157" y="2062018"/>
            <a:ext cx="1537038" cy="913027"/>
          </a:xfrm>
          <a:prstGeom prst="rect">
            <a:avLst/>
          </a:prstGeom>
        </p:spPr>
      </p:pic>
    </p:spTree>
    <p:extLst>
      <p:ext uri="{BB962C8B-B14F-4D97-AF65-F5344CB8AC3E}">
        <p14:creationId xmlns:p14="http://schemas.microsoft.com/office/powerpoint/2010/main" val="1173937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normAutofit/>
          </a:bodyPr>
          <a:lstStyle/>
          <a:p>
            <a:r>
              <a:rPr lang="en-CA" sz="4000" dirty="0">
                <a:solidFill>
                  <a:schemeClr val="accent4"/>
                </a:solidFill>
                <a:latin typeface="Arial" panose="020B0604020202020204" pitchFamily="34" charset="0"/>
                <a:cs typeface="Arial" panose="020B0604020202020204" pitchFamily="34" charset="0"/>
              </a:rPr>
              <a:t>Reading</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a:bodyPr>
          <a:lstStyle/>
          <a:p>
            <a:pPr marL="0" indent="0">
              <a:buNone/>
            </a:pPr>
            <a:r>
              <a:rPr lang="en-US" sz="1800" b="1" dirty="0">
                <a:latin typeface="Arial" panose="020B0604020202020204" pitchFamily="34" charset="0"/>
                <a:cs typeface="Arial" panose="020B0604020202020204" pitchFamily="34" charset="0"/>
              </a:rPr>
              <a:t>Step 1</a:t>
            </a:r>
          </a:p>
          <a:p>
            <a:r>
              <a:rPr lang="en-US" sz="1800" dirty="0">
                <a:latin typeface="Arial" panose="020B0604020202020204" pitchFamily="34" charset="0"/>
                <a:cs typeface="Arial" panose="020B0604020202020204" pitchFamily="34" charset="0"/>
                <a:hlinkClick r:id="rId2"/>
              </a:rPr>
              <a:t>Click</a:t>
            </a:r>
            <a:r>
              <a:rPr lang="en-US" sz="1800" dirty="0">
                <a:latin typeface="Arial" panose="020B0604020202020204" pitchFamily="34" charset="0"/>
                <a:cs typeface="Arial" panose="020B0604020202020204" pitchFamily="34" charset="0"/>
              </a:rPr>
              <a:t> and watch the video on events.</a:t>
            </a:r>
          </a:p>
          <a:p>
            <a:pPr marL="0" indent="0">
              <a:buNone/>
            </a:pPr>
            <a:r>
              <a:rPr lang="en-US" sz="1800" b="1" dirty="0">
                <a:latin typeface="Arial" panose="020B0604020202020204" pitchFamily="34" charset="0"/>
                <a:cs typeface="Arial" panose="020B0604020202020204" pitchFamily="34" charset="0"/>
              </a:rPr>
              <a:t>Step 2</a:t>
            </a:r>
          </a:p>
          <a:p>
            <a:r>
              <a:rPr lang="en-CA" sz="1800" dirty="0">
                <a:latin typeface="Arial" panose="020B0604020202020204" pitchFamily="34" charset="0"/>
                <a:cs typeface="Arial" panose="020B0604020202020204" pitchFamily="34" charset="0"/>
                <a:hlinkClick r:id="rId3"/>
              </a:rPr>
              <a:t>Click</a:t>
            </a:r>
            <a:r>
              <a:rPr lang="en-CA" sz="1800" dirty="0">
                <a:latin typeface="Arial" panose="020B0604020202020204" pitchFamily="34" charset="0"/>
                <a:cs typeface="Arial" panose="020B0604020202020204" pitchFamily="34" charset="0"/>
              </a:rPr>
              <a:t> and watch Mr. Braico reading Tops and Bottoms. Think of the beginning of the story.</a:t>
            </a:r>
          </a:p>
          <a:p>
            <a:endParaRPr lang="en-CA" sz="1800"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Step 3</a:t>
            </a:r>
          </a:p>
          <a:p>
            <a:r>
              <a:rPr lang="en-CA" sz="1800" dirty="0">
                <a:latin typeface="Arial" panose="020B0604020202020204" pitchFamily="34" charset="0"/>
                <a:cs typeface="Arial" panose="020B0604020202020204" pitchFamily="34" charset="0"/>
              </a:rPr>
              <a:t>Reading a beginning of a story gets you ready for the rest of the book. It helps introduce you to the characters and the setting of the story. What happened in the beginning of Tops and Bottoms?</a:t>
            </a:r>
          </a:p>
          <a:p>
            <a:r>
              <a:rPr lang="en-CA" sz="1800" dirty="0">
                <a:latin typeface="Arial" panose="020B0604020202020204" pitchFamily="34" charset="0"/>
                <a:cs typeface="Arial" panose="020B0604020202020204" pitchFamily="34" charset="0"/>
              </a:rPr>
              <a:t>Write your answers in </a:t>
            </a:r>
            <a:r>
              <a:rPr lang="en-CA" sz="1800" dirty="0" err="1">
                <a:latin typeface="Arial" panose="020B0604020202020204" pitchFamily="34" charset="0"/>
                <a:cs typeface="Arial" panose="020B0604020202020204" pitchFamily="34" charset="0"/>
              </a:rPr>
              <a:t>BrainPop</a:t>
            </a:r>
            <a:r>
              <a:rPr lang="en-CA" sz="1800" dirty="0">
                <a:latin typeface="Arial" panose="020B0604020202020204" pitchFamily="34" charset="0"/>
                <a:cs typeface="Arial" panose="020B0604020202020204" pitchFamily="34" charset="0"/>
              </a:rPr>
              <a:t> Jr. </a:t>
            </a:r>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4294967295"/>
          </p:nvPr>
        </p:nvSpPr>
        <p:spPr>
          <a:xfrm>
            <a:off x="4201750" y="808942"/>
            <a:ext cx="7525918" cy="765945"/>
          </a:xfrm>
        </p:spPr>
        <p:txBody>
          <a:bodyPr>
            <a:normAutofit/>
          </a:bodyPr>
          <a:lstStyle/>
          <a:p>
            <a:r>
              <a:rPr lang="en-US" sz="2200" dirty="0">
                <a:solidFill>
                  <a:schemeClr val="accent4"/>
                </a:solidFill>
                <a:latin typeface="Arial" panose="020B0604020202020204" pitchFamily="34" charset="0"/>
                <a:cs typeface="Arial" panose="020B0604020202020204" pitchFamily="34" charset="0"/>
              </a:rPr>
              <a:t>I can tell or represent the beginnings of stories.</a:t>
            </a:r>
            <a:endParaRPr lang="en-CA" sz="2200" dirty="0">
              <a:solidFill>
                <a:schemeClr val="accent4"/>
              </a:solidFill>
              <a:latin typeface="Arial" panose="020B0604020202020204" pitchFamily="34" charset="0"/>
              <a:cs typeface="Arial" panose="020B0604020202020204" pitchFamily="34" charset="0"/>
            </a:endParaRPr>
          </a:p>
        </p:txBody>
      </p:sp>
      <p:pic>
        <p:nvPicPr>
          <p:cNvPr id="1026" name="Picture 2">
            <a:hlinkClick r:id="rId3"/>
            <a:extLst>
              <a:ext uri="{FF2B5EF4-FFF2-40B4-BE49-F238E27FC236}">
                <a16:creationId xmlns:a16="http://schemas.microsoft.com/office/drawing/2014/main" id="{3A3FB9F5-1A21-41DF-8B03-5914F036DA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7245" y="3704640"/>
            <a:ext cx="1053002" cy="8464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61EACAC-4AEE-4040-8940-322C6B012149}"/>
              </a:ext>
            </a:extLst>
          </p:cNvPr>
          <p:cNvPicPr>
            <a:picLocks noChangeAspect="1"/>
          </p:cNvPicPr>
          <p:nvPr/>
        </p:nvPicPr>
        <p:blipFill>
          <a:blip r:embed="rId5"/>
          <a:stretch>
            <a:fillRect/>
          </a:stretch>
        </p:blipFill>
        <p:spPr>
          <a:xfrm>
            <a:off x="9293909" y="5428033"/>
            <a:ext cx="1444239" cy="536322"/>
          </a:xfrm>
          <a:prstGeom prst="rect">
            <a:avLst/>
          </a:prstGeom>
        </p:spPr>
      </p:pic>
      <p:pic>
        <p:nvPicPr>
          <p:cNvPr id="9" name="Picture 8">
            <a:hlinkClick r:id="rId2"/>
            <a:extLst>
              <a:ext uri="{FF2B5EF4-FFF2-40B4-BE49-F238E27FC236}">
                <a16:creationId xmlns:a16="http://schemas.microsoft.com/office/drawing/2014/main" id="{0838E8D4-F809-438D-A188-E996EC75B035}"/>
              </a:ext>
            </a:extLst>
          </p:cNvPr>
          <p:cNvPicPr>
            <a:picLocks noChangeAspect="1"/>
          </p:cNvPicPr>
          <p:nvPr/>
        </p:nvPicPr>
        <p:blipFill>
          <a:blip r:embed="rId6"/>
          <a:stretch>
            <a:fillRect/>
          </a:stretch>
        </p:blipFill>
        <p:spPr>
          <a:xfrm>
            <a:off x="9483095" y="1929384"/>
            <a:ext cx="1065865" cy="1008449"/>
          </a:xfrm>
          <a:prstGeom prst="rect">
            <a:avLst/>
          </a:prstGeom>
        </p:spPr>
      </p:pic>
    </p:spTree>
    <p:extLst>
      <p:ext uri="{BB962C8B-B14F-4D97-AF65-F5344CB8AC3E}">
        <p14:creationId xmlns:p14="http://schemas.microsoft.com/office/powerpoint/2010/main" val="3079549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normAutofit/>
          </a:bodyPr>
          <a:lstStyle/>
          <a:p>
            <a:r>
              <a:rPr lang="en-CA" sz="4000" dirty="0">
                <a:solidFill>
                  <a:schemeClr val="accent5">
                    <a:lumMod val="75000"/>
                  </a:schemeClr>
                </a:solidFill>
                <a:latin typeface="Arial" panose="020B0604020202020204" pitchFamily="34" charset="0"/>
                <a:cs typeface="Arial" panose="020B0604020202020204" pitchFamily="34" charset="0"/>
              </a:rPr>
              <a:t>Writing</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a:bodyPr>
          <a:lstStyle/>
          <a:p>
            <a:pPr marL="0" indent="0">
              <a:buNone/>
            </a:pPr>
            <a:r>
              <a:rPr lang="en-US" sz="1800" b="1" dirty="0">
                <a:latin typeface="Arial" panose="020B0604020202020204" pitchFamily="34" charset="0"/>
                <a:cs typeface="Arial" panose="020B0604020202020204" pitchFamily="34" charset="0"/>
              </a:rPr>
              <a:t>Step 1</a:t>
            </a:r>
          </a:p>
          <a:p>
            <a:r>
              <a:rPr lang="en-US" sz="1800" dirty="0">
                <a:latin typeface="Arial" panose="020B0604020202020204" pitchFamily="34" charset="0"/>
                <a:cs typeface="Arial" panose="020B0604020202020204" pitchFamily="34" charset="0"/>
                <a:hlinkClick r:id="rId2"/>
              </a:rPr>
              <a:t>Click</a:t>
            </a:r>
            <a:r>
              <a:rPr lang="en-US" sz="1800" dirty="0">
                <a:latin typeface="Arial" panose="020B0604020202020204" pitchFamily="34" charset="0"/>
                <a:cs typeface="Arial" panose="020B0604020202020204" pitchFamily="34" charset="0"/>
              </a:rPr>
              <a:t> the video to learn more about writing a setting.</a:t>
            </a:r>
          </a:p>
          <a:p>
            <a:pPr marL="0" indent="0">
              <a:buNone/>
            </a:pPr>
            <a:r>
              <a:rPr lang="en-US" sz="1800" b="1" dirty="0">
                <a:latin typeface="Arial" panose="020B0604020202020204" pitchFamily="34" charset="0"/>
                <a:cs typeface="Arial" panose="020B0604020202020204" pitchFamily="34" charset="0"/>
              </a:rPr>
              <a:t>Step 2</a:t>
            </a:r>
          </a:p>
          <a:p>
            <a:r>
              <a:rPr lang="en-CA" sz="1800" dirty="0">
                <a:latin typeface="Arial" panose="020B0604020202020204" pitchFamily="34" charset="0"/>
                <a:cs typeface="Arial" panose="020B0604020202020204" pitchFamily="34" charset="0"/>
              </a:rPr>
              <a:t>Today, we will be making the beginning of our story meaningful. Look back at your writing. Did you make sure to introduce your characters? Did you describe the setting? Can you capture your reader’s attention with a big event?</a:t>
            </a:r>
          </a:p>
          <a:p>
            <a:pPr marL="0" indent="0">
              <a:buNone/>
            </a:pPr>
            <a:r>
              <a:rPr lang="en-US" sz="1800" b="1" dirty="0">
                <a:latin typeface="Arial" panose="020B0604020202020204" pitchFamily="34" charset="0"/>
                <a:cs typeface="Arial" panose="020B0604020202020204" pitchFamily="34" charset="0"/>
              </a:rPr>
              <a:t>Step 3</a:t>
            </a:r>
          </a:p>
          <a:p>
            <a:r>
              <a:rPr lang="en-CA" sz="1800" dirty="0">
                <a:latin typeface="Arial" panose="020B0604020202020204" pitchFamily="34" charset="0"/>
                <a:cs typeface="Arial" panose="020B0604020202020204" pitchFamily="34" charset="0"/>
              </a:rPr>
              <a:t>Open the “My Story” document. Make sure you introduce your characters and the setting. Add a strong and interesting start to the beginning of your story. Remember to save your work.</a:t>
            </a:r>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4294967295"/>
          </p:nvPr>
        </p:nvSpPr>
        <p:spPr>
          <a:xfrm>
            <a:off x="3877785" y="748250"/>
            <a:ext cx="7379494" cy="817562"/>
          </a:xfrm>
        </p:spPr>
        <p:txBody>
          <a:bodyPr>
            <a:normAutofit/>
          </a:bodyPr>
          <a:lstStyle/>
          <a:p>
            <a:r>
              <a:rPr lang="en-US" sz="2200" dirty="0">
                <a:solidFill>
                  <a:schemeClr val="accent5">
                    <a:lumMod val="75000"/>
                  </a:schemeClr>
                </a:solidFill>
                <a:latin typeface="Arial" panose="020B0604020202020204" pitchFamily="34" charset="0"/>
                <a:cs typeface="Arial" panose="020B0604020202020204" pitchFamily="34" charset="0"/>
              </a:rPr>
              <a:t>I can create a beginning of a narrative story.</a:t>
            </a:r>
            <a:endParaRPr lang="en-CA" sz="2200" dirty="0">
              <a:solidFill>
                <a:schemeClr val="accent5">
                  <a:lumMod val="75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317840A2-6038-4271-866F-229C33AB0655}"/>
              </a:ext>
            </a:extLst>
          </p:cNvPr>
          <p:cNvPicPr>
            <a:picLocks noChangeAspect="1"/>
          </p:cNvPicPr>
          <p:nvPr/>
        </p:nvPicPr>
        <p:blipFill>
          <a:blip r:embed="rId3"/>
          <a:stretch>
            <a:fillRect/>
          </a:stretch>
        </p:blipFill>
        <p:spPr>
          <a:xfrm>
            <a:off x="9829569" y="5329704"/>
            <a:ext cx="1205363" cy="967810"/>
          </a:xfrm>
          <a:prstGeom prst="rect">
            <a:avLst/>
          </a:prstGeom>
        </p:spPr>
      </p:pic>
      <p:pic>
        <p:nvPicPr>
          <p:cNvPr id="8" name="Picture 7">
            <a:hlinkClick r:id="rId2"/>
            <a:extLst>
              <a:ext uri="{FF2B5EF4-FFF2-40B4-BE49-F238E27FC236}">
                <a16:creationId xmlns:a16="http://schemas.microsoft.com/office/drawing/2014/main" id="{830DEFDD-BF2B-49ED-916D-7494715F0F91}"/>
              </a:ext>
            </a:extLst>
          </p:cNvPr>
          <p:cNvPicPr>
            <a:picLocks noChangeAspect="1"/>
          </p:cNvPicPr>
          <p:nvPr/>
        </p:nvPicPr>
        <p:blipFill>
          <a:blip r:embed="rId4"/>
          <a:stretch>
            <a:fillRect/>
          </a:stretch>
        </p:blipFill>
        <p:spPr>
          <a:xfrm>
            <a:off x="9164651" y="1929384"/>
            <a:ext cx="1870281" cy="1217933"/>
          </a:xfrm>
          <a:prstGeom prst="rect">
            <a:avLst/>
          </a:prstGeom>
        </p:spPr>
      </p:pic>
    </p:spTree>
    <p:extLst>
      <p:ext uri="{BB962C8B-B14F-4D97-AF65-F5344CB8AC3E}">
        <p14:creationId xmlns:p14="http://schemas.microsoft.com/office/powerpoint/2010/main" val="1149485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normAutofit/>
          </a:bodyPr>
          <a:lstStyle/>
          <a:p>
            <a:r>
              <a:rPr lang="en-CA" sz="4000" dirty="0">
                <a:solidFill>
                  <a:schemeClr val="accent6"/>
                </a:solidFill>
                <a:latin typeface="Arial" panose="020B0604020202020204" pitchFamily="34" charset="0"/>
                <a:cs typeface="Arial" panose="020B0604020202020204" pitchFamily="34" charset="0"/>
              </a:rPr>
              <a:t>Math</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a:bodyPr>
          <a:lstStyle/>
          <a:p>
            <a:pPr marL="0" indent="0">
              <a:buNone/>
            </a:pPr>
            <a:r>
              <a:rPr lang="en-US" sz="1800" b="1" dirty="0">
                <a:latin typeface="Arial" panose="020B0604020202020204" pitchFamily="34" charset="0"/>
                <a:cs typeface="Arial" panose="020B0604020202020204" pitchFamily="34" charset="0"/>
              </a:rPr>
              <a:t>Step 1</a:t>
            </a:r>
          </a:p>
          <a:p>
            <a:r>
              <a:rPr lang="en-US" sz="1800" dirty="0">
                <a:latin typeface="Arial" panose="020B0604020202020204" pitchFamily="34" charset="0"/>
                <a:cs typeface="Arial" panose="020B0604020202020204" pitchFamily="34" charset="0"/>
                <a:hlinkClick r:id="rId2"/>
              </a:rPr>
              <a:t>Click</a:t>
            </a:r>
            <a:r>
              <a:rPr lang="en-US" sz="1800" dirty="0">
                <a:latin typeface="Arial" panose="020B0604020202020204" pitchFamily="34" charset="0"/>
                <a:cs typeface="Arial" panose="020B0604020202020204" pitchFamily="34" charset="0"/>
              </a:rPr>
              <a:t> the video to learn more about 2D Shapes. </a:t>
            </a:r>
          </a:p>
          <a:p>
            <a:pPr lvl="1"/>
            <a:r>
              <a:rPr lang="en-US" sz="1800" dirty="0">
                <a:latin typeface="Arial" panose="020B0604020202020204" pitchFamily="34" charset="0"/>
                <a:cs typeface="Arial" panose="020B0604020202020204" pitchFamily="34" charset="0"/>
              </a:rPr>
              <a:t>User: westminster1</a:t>
            </a:r>
          </a:p>
          <a:p>
            <a:pPr lvl="1"/>
            <a:r>
              <a:rPr lang="en-US" sz="1800" dirty="0">
                <a:latin typeface="Arial" panose="020B0604020202020204" pitchFamily="34" charset="0"/>
                <a:cs typeface="Arial" panose="020B0604020202020204" pitchFamily="34" charset="0"/>
              </a:rPr>
              <a:t>Password: westie1</a:t>
            </a:r>
          </a:p>
          <a:p>
            <a:pPr marL="0" indent="0">
              <a:buNone/>
            </a:pPr>
            <a:r>
              <a:rPr lang="en-US" sz="1800" b="1" dirty="0">
                <a:latin typeface="Arial" panose="020B0604020202020204" pitchFamily="34" charset="0"/>
                <a:cs typeface="Arial" panose="020B0604020202020204" pitchFamily="34" charset="0"/>
              </a:rPr>
              <a:t>Step 2</a:t>
            </a:r>
          </a:p>
          <a:p>
            <a:r>
              <a:rPr lang="en-US" sz="1800" dirty="0">
                <a:latin typeface="Arial" panose="020B0604020202020204" pitchFamily="34" charset="0"/>
                <a:cs typeface="Arial" panose="020B0604020202020204" pitchFamily="34" charset="0"/>
              </a:rPr>
              <a:t>Do the EASY or HARD quiz found under the video.</a:t>
            </a:r>
          </a:p>
          <a:p>
            <a:pPr marL="0" indent="0">
              <a:buNone/>
            </a:pPr>
            <a:r>
              <a:rPr lang="en-US" sz="1800" b="1" dirty="0">
                <a:latin typeface="Arial" panose="020B0604020202020204" pitchFamily="34" charset="0"/>
                <a:cs typeface="Arial" panose="020B0604020202020204" pitchFamily="34" charset="0"/>
              </a:rPr>
              <a:t>Step 3</a:t>
            </a:r>
          </a:p>
          <a:p>
            <a:r>
              <a:rPr lang="en-US" sz="1800" dirty="0">
                <a:latin typeface="Arial" panose="020B0604020202020204" pitchFamily="34" charset="0"/>
                <a:cs typeface="Arial" panose="020B0604020202020204" pitchFamily="34" charset="0"/>
                <a:hlinkClick r:id="rId3"/>
              </a:rPr>
              <a:t>Slide</a:t>
            </a:r>
            <a:r>
              <a:rPr lang="en-US" sz="1800" dirty="0">
                <a:latin typeface="Arial" panose="020B0604020202020204" pitchFamily="34" charset="0"/>
                <a:cs typeface="Arial" panose="020B0604020202020204" pitchFamily="34" charset="0"/>
              </a:rPr>
              <a:t> the correct shapes to make the object.</a:t>
            </a:r>
          </a:p>
          <a:p>
            <a:r>
              <a:rPr lang="en-US" sz="1800" dirty="0">
                <a:latin typeface="Arial" panose="020B0604020202020204" pitchFamily="34" charset="0"/>
                <a:cs typeface="Arial" panose="020B0604020202020204" pitchFamily="34" charset="0"/>
                <a:hlinkClick r:id="rId4"/>
              </a:rPr>
              <a:t>Match</a:t>
            </a:r>
            <a:r>
              <a:rPr lang="en-US" sz="1800" dirty="0">
                <a:latin typeface="Arial" panose="020B0604020202020204" pitchFamily="34" charset="0"/>
                <a:cs typeface="Arial" panose="020B0604020202020204" pitchFamily="34" charset="0"/>
              </a:rPr>
              <a:t> the shapes to the real – world objects.</a:t>
            </a:r>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4294967295"/>
          </p:nvPr>
        </p:nvSpPr>
        <p:spPr>
          <a:xfrm>
            <a:off x="3472576" y="858966"/>
            <a:ext cx="7778364" cy="660896"/>
          </a:xfrm>
        </p:spPr>
        <p:txBody>
          <a:bodyPr>
            <a:normAutofit/>
          </a:bodyPr>
          <a:lstStyle/>
          <a:p>
            <a:r>
              <a:rPr lang="en-US" sz="2200" dirty="0">
                <a:solidFill>
                  <a:schemeClr val="accent6"/>
                </a:solidFill>
                <a:latin typeface="Arial" panose="020B0604020202020204" pitchFamily="34" charset="0"/>
                <a:cs typeface="Arial" panose="020B0604020202020204" pitchFamily="34" charset="0"/>
              </a:rPr>
              <a:t>I can identify and sort 2D shapes based on attributes.</a:t>
            </a:r>
            <a:endParaRPr lang="en-CA" sz="2200" dirty="0">
              <a:solidFill>
                <a:schemeClr val="accent6"/>
              </a:solidFill>
              <a:latin typeface="Arial" panose="020B0604020202020204" pitchFamily="34" charset="0"/>
              <a:cs typeface="Arial" panose="020B0604020202020204" pitchFamily="34" charset="0"/>
            </a:endParaRPr>
          </a:p>
        </p:txBody>
      </p:sp>
      <p:pic>
        <p:nvPicPr>
          <p:cNvPr id="12" name="Picture 11">
            <a:hlinkClick r:id="rId2"/>
            <a:extLst>
              <a:ext uri="{FF2B5EF4-FFF2-40B4-BE49-F238E27FC236}">
                <a16:creationId xmlns:a16="http://schemas.microsoft.com/office/drawing/2014/main" id="{14DD69D8-A50D-4888-B53C-ED04590D568B}"/>
              </a:ext>
            </a:extLst>
          </p:cNvPr>
          <p:cNvPicPr>
            <a:picLocks noChangeAspect="1"/>
          </p:cNvPicPr>
          <p:nvPr/>
        </p:nvPicPr>
        <p:blipFill>
          <a:blip r:embed="rId5"/>
          <a:stretch>
            <a:fillRect/>
          </a:stretch>
        </p:blipFill>
        <p:spPr>
          <a:xfrm>
            <a:off x="8811517" y="2184529"/>
            <a:ext cx="1769772" cy="1222327"/>
          </a:xfrm>
          <a:prstGeom prst="rect">
            <a:avLst/>
          </a:prstGeom>
        </p:spPr>
      </p:pic>
      <p:pic>
        <p:nvPicPr>
          <p:cNvPr id="13" name="Picture 12">
            <a:hlinkClick r:id="rId3"/>
            <a:extLst>
              <a:ext uri="{FF2B5EF4-FFF2-40B4-BE49-F238E27FC236}">
                <a16:creationId xmlns:a16="http://schemas.microsoft.com/office/drawing/2014/main" id="{1951E802-DB73-4D60-9EC8-10A432F4A41E}"/>
              </a:ext>
            </a:extLst>
          </p:cNvPr>
          <p:cNvPicPr>
            <a:picLocks noChangeAspect="1"/>
          </p:cNvPicPr>
          <p:nvPr/>
        </p:nvPicPr>
        <p:blipFill>
          <a:blip r:embed="rId6"/>
          <a:stretch>
            <a:fillRect/>
          </a:stretch>
        </p:blipFill>
        <p:spPr>
          <a:xfrm>
            <a:off x="7998717" y="4481823"/>
            <a:ext cx="1145990" cy="841472"/>
          </a:xfrm>
          <a:prstGeom prst="rect">
            <a:avLst/>
          </a:prstGeom>
        </p:spPr>
      </p:pic>
      <p:pic>
        <p:nvPicPr>
          <p:cNvPr id="14" name="Picture 13">
            <a:hlinkClick r:id="rId4"/>
            <a:extLst>
              <a:ext uri="{FF2B5EF4-FFF2-40B4-BE49-F238E27FC236}">
                <a16:creationId xmlns:a16="http://schemas.microsoft.com/office/drawing/2014/main" id="{5006A5E3-8857-4879-B9B0-1C1879EC5119}"/>
              </a:ext>
            </a:extLst>
          </p:cNvPr>
          <p:cNvPicPr>
            <a:picLocks noChangeAspect="1"/>
          </p:cNvPicPr>
          <p:nvPr/>
        </p:nvPicPr>
        <p:blipFill>
          <a:blip r:embed="rId7"/>
          <a:stretch>
            <a:fillRect/>
          </a:stretch>
        </p:blipFill>
        <p:spPr>
          <a:xfrm>
            <a:off x="9601398" y="4481823"/>
            <a:ext cx="1121780" cy="847195"/>
          </a:xfrm>
          <a:prstGeom prst="rect">
            <a:avLst/>
          </a:prstGeom>
        </p:spPr>
      </p:pic>
    </p:spTree>
    <p:extLst>
      <p:ext uri="{BB962C8B-B14F-4D97-AF65-F5344CB8AC3E}">
        <p14:creationId xmlns:p14="http://schemas.microsoft.com/office/powerpoint/2010/main" val="3769655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25AB-AF53-4CD3-B8F4-686E6397F310}"/>
              </a:ext>
            </a:extLst>
          </p:cNvPr>
          <p:cNvSpPr>
            <a:spLocks noGrp="1"/>
          </p:cNvSpPr>
          <p:nvPr>
            <p:ph type="title"/>
          </p:nvPr>
        </p:nvSpPr>
        <p:spPr/>
        <p:txBody>
          <a:bodyPr/>
          <a:lstStyle/>
          <a:p>
            <a:r>
              <a:rPr lang="en-CA" dirty="0">
                <a:solidFill>
                  <a:schemeClr val="accent2"/>
                </a:solidFill>
                <a:latin typeface="Arial" panose="020B0604020202020204" pitchFamily="34" charset="0"/>
                <a:cs typeface="Arial" panose="020B0604020202020204" pitchFamily="34" charset="0"/>
              </a:rPr>
              <a:t>Daily Physical Activity</a:t>
            </a:r>
          </a:p>
        </p:txBody>
      </p:sp>
      <p:sp>
        <p:nvSpPr>
          <p:cNvPr id="5" name="Content Placeholder 4">
            <a:extLst>
              <a:ext uri="{FF2B5EF4-FFF2-40B4-BE49-F238E27FC236}">
                <a16:creationId xmlns:a16="http://schemas.microsoft.com/office/drawing/2014/main" id="{498CDD88-89D9-42FD-9CBD-10E7B30FBF35}"/>
              </a:ext>
            </a:extLst>
          </p:cNvPr>
          <p:cNvSpPr>
            <a:spLocks noGrp="1"/>
          </p:cNvSpPr>
          <p:nvPr>
            <p:ph sz="half" idx="2"/>
          </p:nvPr>
        </p:nvSpPr>
        <p:spPr/>
        <p:txBody>
          <a:bodyPr>
            <a:normAutofit lnSpcReduction="10000"/>
          </a:bodyPr>
          <a:lstStyle/>
          <a:p>
            <a:pPr marL="0" indent="0">
              <a:buNone/>
            </a:pPr>
            <a:r>
              <a:rPr lang="en-CA" dirty="0">
                <a:latin typeface="Arial" panose="020B0604020202020204" pitchFamily="34" charset="0"/>
                <a:cs typeface="Arial" panose="020B0604020202020204" pitchFamily="34" charset="0"/>
              </a:rPr>
              <a:t>Choose one (or more) activities for your DPA.</a:t>
            </a:r>
          </a:p>
          <a:p>
            <a:r>
              <a:rPr lang="en-CA" dirty="0">
                <a:latin typeface="Arial" panose="020B0604020202020204" pitchFamily="34" charset="0"/>
                <a:cs typeface="Arial" panose="020B0604020202020204" pitchFamily="34" charset="0"/>
                <a:hlinkClick r:id="rId2"/>
              </a:rPr>
              <a:t>GoNoodle</a:t>
            </a: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hlinkClick r:id="rId3"/>
              </a:rPr>
              <a:t>Fresh Start Fitness</a:t>
            </a: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hlinkClick r:id="rId4"/>
              </a:rPr>
              <a:t>Maximo</a:t>
            </a: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hlinkClick r:id="rId5"/>
              </a:rPr>
              <a:t>Calming Down</a:t>
            </a: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hlinkClick r:id="rId6"/>
              </a:rPr>
              <a:t>Mrs. McIntyre DPA</a:t>
            </a:r>
            <a:endParaRPr lang="en-CA"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89CEC03E-E0CE-48CE-93FD-FBCE57D7AC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1633" y="2298001"/>
            <a:ext cx="4514850" cy="351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454402"/>
      </p:ext>
    </p:extLst>
  </p:cSld>
  <p:clrMapOvr>
    <a:masterClrMapping/>
  </p:clrMapOvr>
</p:sld>
</file>

<file path=ppt/theme/theme1.xml><?xml version="1.0" encoding="utf-8"?>
<a:theme xmlns:a="http://schemas.openxmlformats.org/drawingml/2006/main" name="SketchyVTI">
  <a:themeElements>
    <a:clrScheme name="AnalogousFromDarkSeedRightStep">
      <a:dk1>
        <a:srgbClr val="000000"/>
      </a:dk1>
      <a:lt1>
        <a:srgbClr val="FFFFFF"/>
      </a:lt1>
      <a:dk2>
        <a:srgbClr val="413424"/>
      </a:dk2>
      <a:lt2>
        <a:srgbClr val="E8E2E5"/>
      </a:lt2>
      <a:accent1>
        <a:srgbClr val="20B66C"/>
      </a:accent1>
      <a:accent2>
        <a:srgbClr val="14B4A8"/>
      </a:accent2>
      <a:accent3>
        <a:srgbClr val="29A6E7"/>
      </a:accent3>
      <a:accent4>
        <a:srgbClr val="2F58D9"/>
      </a:accent4>
      <a:accent5>
        <a:srgbClr val="6144EA"/>
      </a:accent5>
      <a:accent6>
        <a:srgbClr val="9129D8"/>
      </a:accent6>
      <a:hlink>
        <a:srgbClr val="85862C"/>
      </a:hlink>
      <a:folHlink>
        <a:srgbClr val="7F7F7F"/>
      </a:folHlink>
    </a:clrScheme>
    <a:fontScheme name="Sketchy_SerifHand">
      <a:majorFont>
        <a:latin typeface="The Serif Hand Black"/>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4BCC1D7AB61D146A6566415FBD49CE6" ma:contentTypeVersion="28" ma:contentTypeDescription="Create a new document." ma:contentTypeScope="" ma:versionID="55d46ebd522b7eaea1f05981e82f6863">
  <xsd:schema xmlns:xsd="http://www.w3.org/2001/XMLSchema" xmlns:xs="http://www.w3.org/2001/XMLSchema" xmlns:p="http://schemas.microsoft.com/office/2006/metadata/properties" xmlns:ns3="c17d24db-1525-423a-a246-76d2fc38ff69" xmlns:ns4="2dfdbd87-feb3-4b3a-b11d-aaad4bfbe884" targetNamespace="http://schemas.microsoft.com/office/2006/metadata/properties" ma:root="true" ma:fieldsID="5fde582cda2de9e6ed5612c46b885145" ns3:_="" ns4:_="">
    <xsd:import namespace="c17d24db-1525-423a-a246-76d2fc38ff69"/>
    <xsd:import namespace="2dfdbd87-feb3-4b3a-b11d-aaad4bfbe884"/>
    <xsd:element name="properties">
      <xsd:complexType>
        <xsd:sequence>
          <xsd:element name="documentManagement">
            <xsd:complexType>
              <xsd:all>
                <xsd:element ref="ns3:MediaServiceMetadata" minOccurs="0"/>
                <xsd:element ref="ns3:MediaServiceFastMetadata"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d24db-1525-423a-a246-76d2fc38ff6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Owner" ma:index="12"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3" nillable="true" ma:displayName="Default Section Names" ma:internalName="DefaultSectionNames">
      <xsd:simpleType>
        <xsd:restriction base="dms:Note">
          <xsd:maxLength value="255"/>
        </xsd:restriction>
      </xsd:simpleType>
    </xsd:element>
    <xsd:element name="Templates" ma:index="14" nillable="true" ma:displayName="Templates" ma:internalName="Templat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 Registration 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MediaServiceAutoTags" ma:internalName="MediaServiceAutoTags" ma:readOnly="true">
      <xsd:simpleType>
        <xsd:restriction base="dms:Text"/>
      </xsd:simpleType>
    </xsd:element>
    <xsd:element name="MediaServiceOCR" ma:index="30" nillable="true" ma:displayName="MediaServiceOCR" ma:internalName="MediaServiceOCR" ma:readOnly="true">
      <xsd:simpleType>
        <xsd:restriction base="dms:Note">
          <xsd:maxLength value="255"/>
        </xsd:restriction>
      </xsd:simpleType>
    </xsd:element>
    <xsd:element name="MediaServiceLocation" ma:index="31" nillable="true" ma:displayName="MediaServiceLocation" ma:internalName="MediaServiceLocation"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fdbd87-feb3-4b3a-b11d-aaad4bfbe884" elementFormDefault="qualified">
    <xsd:import namespace="http://schemas.microsoft.com/office/2006/documentManagement/types"/>
    <xsd:import namespace="http://schemas.microsoft.com/office/infopath/2007/PartnerControls"/>
    <xsd:element name="SharedWithUsers" ma:index="2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description="" ma:internalName="SharedWithDetails" ma:readOnly="true">
      <xsd:simpleType>
        <xsd:restriction base="dms:Note">
          <xsd:maxLength value="255"/>
        </xsd:restriction>
      </xsd:simpleType>
    </xsd:element>
    <xsd:element name="SharingHintHash" ma:index="27"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eachers xmlns="c17d24db-1525-423a-a246-76d2fc38ff69">
      <UserInfo>
        <DisplayName/>
        <AccountId xsi:nil="true"/>
        <AccountType/>
      </UserInfo>
    </Teachers>
    <Student_Groups xmlns="c17d24db-1525-423a-a246-76d2fc38ff69">
      <UserInfo>
        <DisplayName/>
        <AccountId xsi:nil="true"/>
        <AccountType/>
      </UserInfo>
    </Student_Groups>
    <Has_Teacher_Only_SectionGroup xmlns="c17d24db-1525-423a-a246-76d2fc38ff69" xsi:nil="true"/>
    <Students xmlns="c17d24db-1525-423a-a246-76d2fc38ff69">
      <UserInfo>
        <DisplayName/>
        <AccountId xsi:nil="true"/>
        <AccountType/>
      </UserInfo>
    </Students>
    <Templates xmlns="c17d24db-1525-423a-a246-76d2fc38ff69" xsi:nil="true"/>
    <Self_Registration_Enabled xmlns="c17d24db-1525-423a-a246-76d2fc38ff69" xsi:nil="true"/>
    <AppVersion xmlns="c17d24db-1525-423a-a246-76d2fc38ff69" xsi:nil="true"/>
    <Invited_Teachers xmlns="c17d24db-1525-423a-a246-76d2fc38ff69" xsi:nil="true"/>
    <NotebookType xmlns="c17d24db-1525-423a-a246-76d2fc38ff69" xsi:nil="true"/>
    <DefaultSectionNames xmlns="c17d24db-1525-423a-a246-76d2fc38ff69" xsi:nil="true"/>
    <Is_Collaboration_Space_Locked xmlns="c17d24db-1525-423a-a246-76d2fc38ff69" xsi:nil="true"/>
    <FolderType xmlns="c17d24db-1525-423a-a246-76d2fc38ff69" xsi:nil="true"/>
    <Owner xmlns="c17d24db-1525-423a-a246-76d2fc38ff69">
      <UserInfo>
        <DisplayName/>
        <AccountId xsi:nil="true"/>
        <AccountType/>
      </UserInfo>
    </Owner>
    <CultureName xmlns="c17d24db-1525-423a-a246-76d2fc38ff69" xsi:nil="true"/>
    <Invited_Students xmlns="c17d24db-1525-423a-a246-76d2fc38ff69" xsi:nil="true"/>
  </documentManagement>
</p:properties>
</file>

<file path=customXml/itemProps1.xml><?xml version="1.0" encoding="utf-8"?>
<ds:datastoreItem xmlns:ds="http://schemas.openxmlformats.org/officeDocument/2006/customXml" ds:itemID="{6E5ADA08-FB89-44D1-82F9-116D5908BF66}">
  <ds:schemaRefs>
    <ds:schemaRef ds:uri="http://schemas.microsoft.com/sharepoint/v3/contenttype/forms"/>
  </ds:schemaRefs>
</ds:datastoreItem>
</file>

<file path=customXml/itemProps2.xml><?xml version="1.0" encoding="utf-8"?>
<ds:datastoreItem xmlns:ds="http://schemas.openxmlformats.org/officeDocument/2006/customXml" ds:itemID="{3C6B488C-A6FB-49EF-B622-E1D3925A56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7d24db-1525-423a-a246-76d2fc38ff69"/>
    <ds:schemaRef ds:uri="2dfdbd87-feb3-4b3a-b11d-aaad4bfbe8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747C74-A129-4593-B9B0-97DEAF32D0CC}">
  <ds:schemaRefs>
    <ds:schemaRef ds:uri="http://schemas.microsoft.com/office/2006/metadata/properties"/>
    <ds:schemaRef ds:uri="http://schemas.microsoft.com/office/infopath/2007/PartnerControls"/>
    <ds:schemaRef ds:uri="c17d24db-1525-423a-a246-76d2fc38ff69"/>
  </ds:schemaRefs>
</ds:datastoreItem>
</file>

<file path=docProps/app.xml><?xml version="1.0" encoding="utf-8"?>
<Properties xmlns="http://schemas.openxmlformats.org/officeDocument/2006/extended-properties" xmlns:vt="http://schemas.openxmlformats.org/officeDocument/2006/docPropsVTypes">
  <TotalTime>2284</TotalTime>
  <Words>470</Words>
  <Application>Microsoft Office PowerPoint</Application>
  <PresentationFormat>Widescreen</PresentationFormat>
  <Paragraphs>60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The Hand</vt:lpstr>
      <vt:lpstr>The Serif Hand Black</vt:lpstr>
      <vt:lpstr>SketchyVTI</vt:lpstr>
      <vt:lpstr>Braico’s Class1/2</vt:lpstr>
      <vt:lpstr>Table of Contents</vt:lpstr>
      <vt:lpstr>Morning Message</vt:lpstr>
      <vt:lpstr>Word Work</vt:lpstr>
      <vt:lpstr>Reading</vt:lpstr>
      <vt:lpstr>Writing</vt:lpstr>
      <vt:lpstr>Math</vt:lpstr>
      <vt:lpstr>Daily Physical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BRAICO’s Class 1/2</dc:title>
  <dc:creator>Dan Braico</dc:creator>
  <cp:lastModifiedBy>Dan Braico</cp:lastModifiedBy>
  <cp:revision>23</cp:revision>
  <dcterms:created xsi:type="dcterms:W3CDTF">2020-03-31T19:26:18Z</dcterms:created>
  <dcterms:modified xsi:type="dcterms:W3CDTF">2020-04-23T16:02:59Z</dcterms:modified>
</cp:coreProperties>
</file>